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4" r:id="rId6"/>
    <p:sldId id="265" r:id="rId7"/>
    <p:sldId id="260" r:id="rId8"/>
    <p:sldId id="268" r:id="rId9"/>
    <p:sldId id="270" r:id="rId10"/>
    <p:sldId id="266" r:id="rId11"/>
    <p:sldId id="272" r:id="rId12"/>
    <p:sldId id="269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4" r:id="rId22"/>
    <p:sldId id="280" r:id="rId23"/>
    <p:sldId id="281" r:id="rId24"/>
    <p:sldId id="282" r:id="rId25"/>
    <p:sldId id="283" r:id="rId26"/>
    <p:sldId id="291" r:id="rId27"/>
    <p:sldId id="286" r:id="rId28"/>
    <p:sldId id="285" r:id="rId29"/>
    <p:sldId id="288" r:id="rId30"/>
    <p:sldId id="287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00" d="100"/>
          <a:sy n="100" d="100"/>
        </p:scale>
        <p:origin x="5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53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59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05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576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971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4966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085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0986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521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055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489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728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411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869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42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24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76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53437BE-909D-449F-934A-E4B33F6E805F}" type="datetimeFigureOut">
              <a:rPr lang="de-CH" smtClean="0"/>
              <a:t>01.08.2020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6527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US" cap="none" dirty="0"/>
              <a:t>MessageVortex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US" dirty="0" err="1"/>
              <a:t>Unlinkable</a:t>
            </a:r>
            <a:r>
              <a:rPr lang="en-US"/>
              <a:t>, censorship-resistant communication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nhaltsplatzhalter 6">
            <a:extLst>
              <a:ext uri="{FF2B5EF4-FFF2-40B4-BE49-F238E27FC236}">
                <a16:creationId xmlns:a16="http://schemas.microsoft.com/office/drawing/2014/main" id="{C8736E42-8776-4D40-8FF6-99F93DA45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187" r="55562" b="53641"/>
          <a:stretch/>
        </p:blipFill>
        <p:spPr>
          <a:xfrm>
            <a:off x="270588" y="685800"/>
            <a:ext cx="4432238" cy="51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09F23-69CA-415C-A4F2-D5E80052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</a:t>
            </a:r>
            <a:r>
              <a:rPr lang="de-CH" sz="1800" dirty="0" err="1"/>
              <a:t>it</a:t>
            </a:r>
            <a:r>
              <a:rPr lang="de-CH" sz="1800" dirty="0"/>
              <a:t> </a:t>
            </a:r>
            <a:r>
              <a:rPr lang="de-CH" sz="1800" dirty="0" err="1"/>
              <a:t>work</a:t>
            </a:r>
            <a:r>
              <a:rPr lang="de-CH" sz="1800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22D5D-6EE5-4986-AFAC-E1B15DE26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309819" cy="36152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Nodes send and mix messages</a:t>
            </a:r>
          </a:p>
          <a:p>
            <a:pPr lvl="1"/>
            <a:r>
              <a:rPr lang="en-US" dirty="0"/>
              <a:t>All equal</a:t>
            </a:r>
          </a:p>
          <a:p>
            <a:pPr lvl="2"/>
            <a:r>
              <a:rPr lang="en-US" dirty="0"/>
              <a:t>All may be endpoint of a message</a:t>
            </a:r>
          </a:p>
          <a:p>
            <a:pPr lvl="2"/>
            <a:r>
              <a:rPr lang="en-US" dirty="0"/>
              <a:t>All do routing</a:t>
            </a:r>
          </a:p>
          <a:p>
            <a:pPr lvl="1"/>
            <a:r>
              <a:rPr lang="en-US" dirty="0"/>
              <a:t>Hide their traffic in common transport protocols</a:t>
            </a:r>
          </a:p>
          <a:p>
            <a:r>
              <a:rPr lang="en-US" dirty="0"/>
              <a:t>Messages</a:t>
            </a:r>
          </a:p>
          <a:p>
            <a:pPr lvl="1"/>
            <a:r>
              <a:rPr lang="en-US" dirty="0"/>
              <a:t>Purely controlled by an </a:t>
            </a:r>
            <a:r>
              <a:rPr lang="en-US" dirty="0" err="1"/>
              <a:t>onionized</a:t>
            </a:r>
            <a:r>
              <a:rPr lang="en-US" dirty="0"/>
              <a:t> routing block</a:t>
            </a:r>
          </a:p>
          <a:p>
            <a:pPr lvl="1"/>
            <a:r>
              <a:rPr lang="en-US" dirty="0"/>
              <a:t>Not identifiable unless you possess a node specific key</a:t>
            </a:r>
          </a:p>
        </p:txBody>
      </p:sp>
      <p:pic>
        <p:nvPicPr>
          <p:cNvPr id="55" name="VortexAnimationMessages">
            <a:hlinkClick r:id="" action="ppaction://media"/>
            <a:extLst>
              <a:ext uri="{FF2B5EF4-FFF2-40B4-BE49-F238E27FC236}">
                <a16:creationId xmlns:a16="http://schemas.microsoft.com/office/drawing/2014/main" id="{BBDC617B-B81C-4834-BC16-3A9A5FE34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5764" y="476249"/>
            <a:ext cx="6302960" cy="35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2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ussdiagramm: Manuelle Eingabe 17">
            <a:extLst>
              <a:ext uri="{FF2B5EF4-FFF2-40B4-BE49-F238E27FC236}">
                <a16:creationId xmlns:a16="http://schemas.microsoft.com/office/drawing/2014/main" id="{E5190811-53AA-4185-B5F6-A374E5A90E99}"/>
              </a:ext>
            </a:extLst>
          </p:cNvPr>
          <p:cNvSpPr/>
          <p:nvPr/>
        </p:nvSpPr>
        <p:spPr>
          <a:xfrm>
            <a:off x="2676525" y="590550"/>
            <a:ext cx="4629150" cy="2838450"/>
          </a:xfrm>
          <a:prstGeom prst="flowChartManualInpu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DFF297B-1C6A-49A7-95C6-F5AD0A4D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7394144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</a:t>
            </a:r>
            <a:r>
              <a:rPr lang="de-CH" sz="1800" dirty="0" err="1"/>
              <a:t>message</a:t>
            </a:r>
            <a:r>
              <a:rPr lang="de-CH" sz="1800" dirty="0"/>
              <a:t> </a:t>
            </a:r>
            <a:r>
              <a:rPr lang="de-CH" sz="1800" dirty="0" err="1"/>
              <a:t>look</a:t>
            </a:r>
            <a:r>
              <a:rPr lang="de-CH" sz="1800" dirty="0"/>
              <a:t> like (on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transport</a:t>
            </a:r>
            <a:r>
              <a:rPr lang="de-CH" sz="1800" dirty="0"/>
              <a:t> </a:t>
            </a:r>
            <a:r>
              <a:rPr lang="de-CH" sz="1800" dirty="0" err="1"/>
              <a:t>layer</a:t>
            </a:r>
            <a:r>
              <a:rPr lang="de-CH" sz="1800" dirty="0"/>
              <a:t>)?</a:t>
            </a:r>
            <a:endParaRPr lang="en-US" dirty="0"/>
          </a:p>
        </p:txBody>
      </p:sp>
      <p:pic>
        <p:nvPicPr>
          <p:cNvPr id="8" name="Grafik 7" descr="Ein Bild, das Uhr enthält.&#10;&#10;Automatisch generierte Beschreibung">
            <a:extLst>
              <a:ext uri="{FF2B5EF4-FFF2-40B4-BE49-F238E27FC236}">
                <a16:creationId xmlns:a16="http://schemas.microsoft.com/office/drawing/2014/main" id="{D5C97B14-C9E6-4C50-8E53-E78763EF9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1" y="1098190"/>
            <a:ext cx="2994920" cy="240701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BAC2771-6488-4E77-94AD-804F326EC0BF}"/>
              </a:ext>
            </a:extLst>
          </p:cNvPr>
          <p:cNvSpPr/>
          <p:nvPr/>
        </p:nvSpPr>
        <p:spPr>
          <a:xfrm>
            <a:off x="5610225" y="590550"/>
            <a:ext cx="3429000" cy="28384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900" dirty="0"/>
              <a:t>Dear </a:t>
            </a:r>
            <a:r>
              <a:rPr lang="de-DE" sz="900" dirty="0" err="1"/>
              <a:t>sir</a:t>
            </a:r>
            <a:r>
              <a:rPr lang="de-DE" sz="900" dirty="0"/>
              <a:t> </a:t>
            </a:r>
          </a:p>
          <a:p>
            <a:endParaRPr lang="en-US" sz="900" dirty="0"/>
          </a:p>
          <a:p>
            <a:r>
              <a:rPr lang="en-US" sz="900" dirty="0"/>
              <a:t>This is an obviously machine generated text with some images. May be a password recovery request, a routing graph, or any other kind of machine generated information.</a:t>
            </a:r>
          </a:p>
          <a:p>
            <a:endParaRPr lang="en-US" sz="900" dirty="0"/>
          </a:p>
          <a:p>
            <a:r>
              <a:rPr lang="en-US" sz="900" dirty="0"/>
              <a:t>Yours</a:t>
            </a:r>
          </a:p>
          <a:p>
            <a:r>
              <a:rPr lang="en-US" sz="900" dirty="0"/>
              <a:t>MessageVortex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25EC65C-A0F2-4739-9BD9-99DF96B3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2286000"/>
            <a:ext cx="666750" cy="666750"/>
          </a:xfrm>
          <a:prstGeom prst="rect">
            <a:avLst/>
          </a:prstGeom>
        </p:spPr>
      </p:pic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CB406E8-DDF0-4DF2-B614-4337BD329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13248"/>
              </p:ext>
            </p:extLst>
          </p:nvPr>
        </p:nvGraphicFramePr>
        <p:xfrm>
          <a:off x="8457374" y="5670908"/>
          <a:ext cx="3583717" cy="919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Acrobat Document" r:id="rId5" imgW="5162300" imgH="1323975" progId="Acrobat.Document.DC">
                  <p:embed/>
                </p:oleObj>
              </mc:Choice>
              <mc:Fallback>
                <p:oleObj name="Acrobat Document" r:id="rId5" imgW="5162300" imgH="1323975" progId="Acrobat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56706695-6215-4BBC-AC74-3E1B276B6B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7374" y="5670908"/>
                        <a:ext cx="3583717" cy="919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96801E6-CB66-4477-8395-3320C61697D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62925" y="2801892"/>
            <a:ext cx="2086307" cy="286901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6EEF799-7341-4152-B1B7-00CA329A6623}"/>
              </a:ext>
            </a:extLst>
          </p:cNvPr>
          <p:cNvSpPr txBox="1"/>
          <p:nvPr/>
        </p:nvSpPr>
        <p:spPr>
          <a:xfrm rot="3237672">
            <a:off x="7852128" y="3775320"/>
            <a:ext cx="2520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Extract </a:t>
            </a:r>
          </a:p>
          <a:p>
            <a:pPr algn="ctr"/>
            <a:endParaRPr lang="de-DE" sz="1400" dirty="0">
              <a:solidFill>
                <a:srgbClr val="FF0000"/>
              </a:solidFill>
            </a:endParaRPr>
          </a:p>
          <a:p>
            <a:pPr algn="ctr"/>
            <a:r>
              <a:rPr lang="de-DE" sz="1400" dirty="0">
                <a:solidFill>
                  <a:srgbClr val="FF0000"/>
                </a:solidFill>
              </a:rPr>
              <a:t>(e.g., „F5“ </a:t>
            </a:r>
            <a:r>
              <a:rPr lang="de-DE" sz="1400" dirty="0" err="1">
                <a:solidFill>
                  <a:srgbClr val="FF0000"/>
                </a:solidFill>
              </a:rPr>
              <a:t>or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similar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br>
              <a:rPr lang="de-DE" sz="1400" dirty="0">
                <a:solidFill>
                  <a:srgbClr val="FF0000"/>
                </a:solidFill>
              </a:rPr>
            </a:br>
            <a:r>
              <a:rPr lang="de-DE" sz="1400" dirty="0" err="1">
                <a:solidFill>
                  <a:srgbClr val="FF0000"/>
                </a:solidFill>
              </a:rPr>
              <a:t>steganographic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algorithm</a:t>
            </a:r>
            <a:r>
              <a:rPr lang="de-DE" sz="1400" dirty="0">
                <a:solidFill>
                  <a:srgbClr val="FF0000"/>
                </a:solidFill>
              </a:rPr>
              <a:t>)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0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fik 63">
            <a:extLst>
              <a:ext uri="{FF2B5EF4-FFF2-40B4-BE49-F238E27FC236}">
                <a16:creationId xmlns:a16="http://schemas.microsoft.com/office/drawing/2014/main" id="{271EE89D-EEB8-45C3-87E0-DF5911A0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5" y="692422"/>
            <a:ext cx="9797511" cy="249538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A2E59DE-32F7-48F4-9F59-DF4F62E8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</a:t>
            </a:r>
            <a:r>
              <a:rPr lang="de-CH" sz="1800" dirty="0" err="1"/>
              <a:t>message</a:t>
            </a:r>
            <a:r>
              <a:rPr lang="de-CH" sz="1800" dirty="0"/>
              <a:t> </a:t>
            </a:r>
            <a:r>
              <a:rPr lang="de-CH" sz="1800" dirty="0" err="1"/>
              <a:t>look</a:t>
            </a:r>
            <a:r>
              <a:rPr lang="de-CH" sz="1800" dirty="0"/>
              <a:t> like?</a:t>
            </a:r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532A165-F113-4D00-98EB-62CE9DF70A4A}"/>
              </a:ext>
            </a:extLst>
          </p:cNvPr>
          <p:cNvCxnSpPr>
            <a:cxnSpLocks/>
          </p:cNvCxnSpPr>
          <p:nvPr/>
        </p:nvCxnSpPr>
        <p:spPr>
          <a:xfrm flipV="1">
            <a:off x="816419" y="3281365"/>
            <a:ext cx="563117" cy="36411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35829D85-48EA-4082-9ABC-6A4389625F99}"/>
              </a:ext>
            </a:extLst>
          </p:cNvPr>
          <p:cNvSpPr/>
          <p:nvPr/>
        </p:nvSpPr>
        <p:spPr>
          <a:xfrm>
            <a:off x="1162050" y="1695450"/>
            <a:ext cx="1524000" cy="189547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44C23DB-315E-43B1-8ADD-4D606DD59695}"/>
              </a:ext>
            </a:extLst>
          </p:cNvPr>
          <p:cNvSpPr txBox="1"/>
          <p:nvPr/>
        </p:nvSpPr>
        <p:spPr>
          <a:xfrm>
            <a:off x="-180530" y="3645481"/>
            <a:ext cx="169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A3BBF0F-35CB-44A1-9963-3BAE1683DCEE}"/>
              </a:ext>
            </a:extLst>
          </p:cNvPr>
          <p:cNvSpPr/>
          <p:nvPr/>
        </p:nvSpPr>
        <p:spPr>
          <a:xfrm>
            <a:off x="2913913" y="1510507"/>
            <a:ext cx="1286612" cy="135254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E3C7C88-0443-4759-9AF3-0CC98A21F86B}"/>
              </a:ext>
            </a:extLst>
          </p:cNvPr>
          <p:cNvSpPr/>
          <p:nvPr/>
        </p:nvSpPr>
        <p:spPr>
          <a:xfrm>
            <a:off x="2676370" y="2866130"/>
            <a:ext cx="8591493" cy="32168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8C45FE2-05E4-46DC-A6C7-34B75E83408B}"/>
              </a:ext>
            </a:extLst>
          </p:cNvPr>
          <p:cNvCxnSpPr>
            <a:cxnSpLocks/>
          </p:cNvCxnSpPr>
          <p:nvPr/>
        </p:nvCxnSpPr>
        <p:spPr>
          <a:xfrm flipH="1" flipV="1">
            <a:off x="3886981" y="2769399"/>
            <a:ext cx="348152" cy="57943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0E08FC7A-7561-4841-971B-5CA0ABA03B12}"/>
              </a:ext>
            </a:extLst>
          </p:cNvPr>
          <p:cNvSpPr/>
          <p:nvPr/>
        </p:nvSpPr>
        <p:spPr>
          <a:xfrm>
            <a:off x="3654458" y="3393063"/>
            <a:ext cx="1533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C41DA2-98D3-4089-BE3B-5960AF590203}"/>
              </a:ext>
            </a:extLst>
          </p:cNvPr>
          <p:cNvSpPr/>
          <p:nvPr/>
        </p:nvSpPr>
        <p:spPr>
          <a:xfrm>
            <a:off x="4278429" y="1767890"/>
            <a:ext cx="1899079" cy="60910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172F2D6-7657-417A-9BF6-5BB21B463F1D}"/>
              </a:ext>
            </a:extLst>
          </p:cNvPr>
          <p:cNvSpPr/>
          <p:nvPr/>
        </p:nvSpPr>
        <p:spPr>
          <a:xfrm>
            <a:off x="4393240" y="2464125"/>
            <a:ext cx="1685281" cy="36614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048157A-5075-4D0E-807E-822C542DFB07}"/>
              </a:ext>
            </a:extLst>
          </p:cNvPr>
          <p:cNvCxnSpPr>
            <a:cxnSpLocks/>
            <a:endCxn id="15" idx="4"/>
          </p:cNvCxnSpPr>
          <p:nvPr/>
        </p:nvCxnSpPr>
        <p:spPr>
          <a:xfrm flipH="1" flipV="1">
            <a:off x="5227969" y="2376993"/>
            <a:ext cx="499800" cy="179568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D6B5C35A-2891-4E7A-AB10-58CC945C9CFF}"/>
              </a:ext>
            </a:extLst>
          </p:cNvPr>
          <p:cNvSpPr/>
          <p:nvPr/>
        </p:nvSpPr>
        <p:spPr>
          <a:xfrm>
            <a:off x="5428482" y="3545187"/>
            <a:ext cx="3166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vital </a:t>
            </a:r>
            <a:r>
              <a:rPr lang="de-DE" dirty="0" err="1">
                <a:solidFill>
                  <a:srgbClr val="FF0000"/>
                </a:solidFill>
              </a:rPr>
              <a:t>blocks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3DB55B1-E554-402D-91A4-025C7953430B}"/>
              </a:ext>
            </a:extLst>
          </p:cNvPr>
          <p:cNvSpPr/>
          <p:nvPr/>
        </p:nvSpPr>
        <p:spPr>
          <a:xfrm>
            <a:off x="6677309" y="599260"/>
            <a:ext cx="1685281" cy="177773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6EB3FBC-1668-4073-A0ED-D1CFC255348A}"/>
              </a:ext>
            </a:extLst>
          </p:cNvPr>
          <p:cNvSpPr/>
          <p:nvPr/>
        </p:nvSpPr>
        <p:spPr>
          <a:xfrm>
            <a:off x="6677309" y="2464124"/>
            <a:ext cx="1685281" cy="36614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519C96D-DB62-46B7-9421-59EE5CA929B3}"/>
              </a:ext>
            </a:extLst>
          </p:cNvPr>
          <p:cNvCxnSpPr>
            <a:cxnSpLocks/>
          </p:cNvCxnSpPr>
          <p:nvPr/>
        </p:nvCxnSpPr>
        <p:spPr>
          <a:xfrm flipH="1" flipV="1">
            <a:off x="7923630" y="2291962"/>
            <a:ext cx="1866510" cy="308110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54D70DE4-0253-485A-B183-50BE7018FEE3}"/>
              </a:ext>
            </a:extLst>
          </p:cNvPr>
          <p:cNvSpPr/>
          <p:nvPr/>
        </p:nvSpPr>
        <p:spPr>
          <a:xfrm>
            <a:off x="8430305" y="5373070"/>
            <a:ext cx="3083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Onionized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blocks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containing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information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how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route and mix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F4631090-5CD5-4273-B51E-1E5AFF03ED41}"/>
              </a:ext>
            </a:extLst>
          </p:cNvPr>
          <p:cNvSpPr/>
          <p:nvPr/>
        </p:nvSpPr>
        <p:spPr>
          <a:xfrm>
            <a:off x="8812329" y="295275"/>
            <a:ext cx="2319632" cy="321945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E1C2638-7908-4045-B43C-70E251B09A64}"/>
              </a:ext>
            </a:extLst>
          </p:cNvPr>
          <p:cNvCxnSpPr>
            <a:cxnSpLocks/>
          </p:cNvCxnSpPr>
          <p:nvPr/>
        </p:nvCxnSpPr>
        <p:spPr>
          <a:xfrm flipH="1" flipV="1">
            <a:off x="10136829" y="3508380"/>
            <a:ext cx="542010" cy="32413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E57B7C8E-1FEF-4E29-BE45-C150A18D6736}"/>
              </a:ext>
            </a:extLst>
          </p:cNvPr>
          <p:cNvSpPr/>
          <p:nvPr/>
        </p:nvSpPr>
        <p:spPr>
          <a:xfrm>
            <a:off x="9026763" y="3868352"/>
            <a:ext cx="3614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many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payloads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parts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decoy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BBF19D8-8672-4AF8-9E05-8F154F4EB9D7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2602618" y="3165629"/>
            <a:ext cx="623753" cy="100705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579927D7-000E-4CC6-9403-D9552AA6E00B}"/>
              </a:ext>
            </a:extLst>
          </p:cNvPr>
          <p:cNvSpPr txBox="1"/>
          <p:nvPr/>
        </p:nvSpPr>
        <p:spPr>
          <a:xfrm>
            <a:off x="971823" y="4172681"/>
            <a:ext cx="326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„</a:t>
            </a:r>
            <a:r>
              <a:rPr lang="de-DE" dirty="0" err="1">
                <a:solidFill>
                  <a:srgbClr val="FF0000"/>
                </a:solidFill>
              </a:rPr>
              <a:t>inner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“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C46040D-3DE9-4A16-82B4-EC7B410A1004}"/>
              </a:ext>
            </a:extLst>
          </p:cNvPr>
          <p:cNvSpPr/>
          <p:nvPr/>
        </p:nvSpPr>
        <p:spPr>
          <a:xfrm>
            <a:off x="4665105" y="4428822"/>
            <a:ext cx="3166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Header block „</a:t>
            </a:r>
            <a:r>
              <a:rPr lang="de-DE" dirty="0" err="1">
                <a:solidFill>
                  <a:srgbClr val="FF0000"/>
                </a:solidFill>
              </a:rPr>
              <a:t>identifying</a:t>
            </a:r>
            <a:r>
              <a:rPr lang="de-DE" dirty="0">
                <a:solidFill>
                  <a:srgbClr val="FF0000"/>
                </a:solidFill>
              </a:rPr>
              <a:t>“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containing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requests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short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term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pseuydonym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67F3359-8ABA-4E40-BCB7-DE3361080F3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5664863" y="2818385"/>
            <a:ext cx="1346914" cy="72680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864104D-9BAE-4F0D-93A7-4DE422454E8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011777" y="2805795"/>
            <a:ext cx="561101" cy="73939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43" grpId="0" animBg="1"/>
      <p:bldP spid="13" grpId="0"/>
      <p:bldP spid="15" grpId="0" animBg="1"/>
      <p:bldP spid="55" grpId="0" animBg="1"/>
      <p:bldP spid="19" grpId="0"/>
      <p:bldP spid="24" grpId="0" animBg="1"/>
      <p:bldP spid="61" grpId="0" animBg="1"/>
      <p:bldP spid="28" grpId="0"/>
      <p:bldP spid="30" grpId="0" animBg="1"/>
      <p:bldP spid="34" grpId="0"/>
      <p:bldP spid="47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97">
            <a:extLst>
              <a:ext uri="{FF2B5EF4-FFF2-40B4-BE49-F238E27FC236}">
                <a16:creationId xmlns:a16="http://schemas.microsoft.com/office/drawing/2014/main" id="{3AFF4EAF-7BCD-43CE-884B-E4F6A6DC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1" y="268031"/>
            <a:ext cx="7050089" cy="179731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A2E59DE-32F7-48F4-9F59-DF4F62E8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dirty="0" err="1"/>
              <a:t>peer</a:t>
            </a:r>
            <a:r>
              <a:rPr lang="de-CH" sz="1800" dirty="0"/>
              <a:t> </a:t>
            </a:r>
            <a:r>
              <a:rPr lang="de-CH" sz="1800" dirty="0" err="1"/>
              <a:t>key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829D85-48EA-4082-9ABC-6A4389625F99}"/>
              </a:ext>
            </a:extLst>
          </p:cNvPr>
          <p:cNvSpPr/>
          <p:nvPr/>
        </p:nvSpPr>
        <p:spPr>
          <a:xfrm>
            <a:off x="942975" y="1200150"/>
            <a:ext cx="510594" cy="61656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44C23DB-315E-43B1-8ADD-4D606DD59695}"/>
              </a:ext>
            </a:extLst>
          </p:cNvPr>
          <p:cNvSpPr txBox="1"/>
          <p:nvPr/>
        </p:nvSpPr>
        <p:spPr>
          <a:xfrm>
            <a:off x="-72019" y="3398232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two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peering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partners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RBB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2EF4D7-7FC4-4B64-ADDE-5E3883B225B3}"/>
              </a:ext>
            </a:extLst>
          </p:cNvPr>
          <p:cNvSpPr txBox="1"/>
          <p:nvPr/>
        </p:nvSpPr>
        <p:spPr>
          <a:xfrm>
            <a:off x="1797465" y="2501042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nodes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4D1CD57-6A90-46EE-A4FF-16C1F47696A6}"/>
              </a:ext>
            </a:extLst>
          </p:cNvPr>
          <p:cNvCxnSpPr>
            <a:cxnSpLocks/>
            <a:endCxn id="26" idx="5"/>
          </p:cNvCxnSpPr>
          <p:nvPr/>
        </p:nvCxnSpPr>
        <p:spPr>
          <a:xfrm flipH="1" flipV="1">
            <a:off x="1616015" y="2055475"/>
            <a:ext cx="1622485" cy="458543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31ABEA1F-FD0D-48A4-97FE-418BFB8CCD67}"/>
              </a:ext>
            </a:extLst>
          </p:cNvPr>
          <p:cNvSpPr/>
          <p:nvPr/>
        </p:nvSpPr>
        <p:spPr>
          <a:xfrm>
            <a:off x="684213" y="1728727"/>
            <a:ext cx="1091674" cy="38280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DE09BC-175C-4773-A3DF-984380AD7BA5}"/>
              </a:ext>
            </a:extLst>
          </p:cNvPr>
          <p:cNvSpPr/>
          <p:nvPr/>
        </p:nvSpPr>
        <p:spPr>
          <a:xfrm>
            <a:off x="6230370" y="4106828"/>
            <a:ext cx="5610225" cy="2446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2E3E83F-C3D1-4907-ACDD-7778309D3F43}"/>
              </a:ext>
            </a:extLst>
          </p:cNvPr>
          <p:cNvGrpSpPr/>
          <p:nvPr/>
        </p:nvGrpSpPr>
        <p:grpSpPr>
          <a:xfrm>
            <a:off x="8316296" y="4144544"/>
            <a:ext cx="857250" cy="1002913"/>
            <a:chOff x="7118825" y="4231318"/>
            <a:chExt cx="1323974" cy="1574413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43386527-CFD1-42BE-AF4B-8E993F452248}"/>
                </a:ext>
              </a:extLst>
            </p:cNvPr>
            <p:cNvSpPr/>
            <p:nvPr/>
          </p:nvSpPr>
          <p:spPr>
            <a:xfrm>
              <a:off x="7118825" y="4231318"/>
              <a:ext cx="1323974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sending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630D4E2-3A25-466E-8B90-6645D52574CC}"/>
                </a:ext>
              </a:extLst>
            </p:cNvPr>
            <p:cNvSpPr/>
            <p:nvPr/>
          </p:nvSpPr>
          <p:spPr>
            <a:xfrm>
              <a:off x="7240174" y="5334914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32" name="Inhaltsplatzhalter 6">
              <a:extLst>
                <a:ext uri="{FF2B5EF4-FFF2-40B4-BE49-F238E27FC236}">
                  <a16:creationId xmlns:a16="http://schemas.microsoft.com/office/drawing/2014/main" id="{027CA83C-1F1F-4B3D-ABF4-9090512C4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F1FDA36-D776-4AC2-AAB9-31B7A90703A4}"/>
              </a:ext>
            </a:extLst>
          </p:cNvPr>
          <p:cNvGrpSpPr/>
          <p:nvPr/>
        </p:nvGrpSpPr>
        <p:grpSpPr>
          <a:xfrm>
            <a:off x="10678716" y="5384743"/>
            <a:ext cx="857250" cy="1051679"/>
            <a:chOff x="6834187" y="4370464"/>
            <a:chExt cx="1323975" cy="1650968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141ADEB8-EEC7-47A7-AF17-80251AA0FD14}"/>
                </a:ext>
              </a:extLst>
            </p:cNvPr>
            <p:cNvSpPr/>
            <p:nvPr/>
          </p:nvSpPr>
          <p:spPr>
            <a:xfrm>
              <a:off x="6834187" y="4447019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receiving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9AC4373B-C552-443A-A530-7649EE1E0ABE}"/>
                </a:ext>
              </a:extLst>
            </p:cNvPr>
            <p:cNvSpPr/>
            <p:nvPr/>
          </p:nvSpPr>
          <p:spPr>
            <a:xfrm>
              <a:off x="6953250" y="5574663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37" name="Inhaltsplatzhalter 6">
              <a:extLst>
                <a:ext uri="{FF2B5EF4-FFF2-40B4-BE49-F238E27FC236}">
                  <a16:creationId xmlns:a16="http://schemas.microsoft.com/office/drawing/2014/main" id="{0A506084-FF97-4E5E-B06B-FB6BAD796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9DCCE3A-2F42-4B22-B2CF-C8B8512492C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387486" y="3896745"/>
            <a:ext cx="4928806" cy="74925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FDAFB18-4EEA-4EBB-8466-A2B540C70F8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173542" y="4646001"/>
            <a:ext cx="1730003" cy="80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0C9CD9C-8DDD-4F1A-A184-384B9AE9C028}"/>
              </a:ext>
            </a:extLst>
          </p:cNvPr>
          <p:cNvGrpSpPr/>
          <p:nvPr/>
        </p:nvGrpSpPr>
        <p:grpSpPr>
          <a:xfrm>
            <a:off x="6584771" y="5364742"/>
            <a:ext cx="857250" cy="1002913"/>
            <a:chOff x="6800850" y="4321562"/>
            <a:chExt cx="1323975" cy="1574413"/>
          </a:xfrm>
        </p:grpSpPr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5EC35A7C-23CF-4F15-B53D-E50AB33E8503}"/>
                </a:ext>
              </a:extLst>
            </p:cNvPr>
            <p:cNvSpPr/>
            <p:nvPr/>
          </p:nvSpPr>
          <p:spPr>
            <a:xfrm>
              <a:off x="6800850" y="4321562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E10C1199-84DC-4791-83EF-9A3C604F195E}"/>
                </a:ext>
              </a:extLst>
            </p:cNvPr>
            <p:cNvSpPr/>
            <p:nvPr/>
          </p:nvSpPr>
          <p:spPr>
            <a:xfrm>
              <a:off x="6919913" y="5462691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41" name="Inhaltsplatzhalter 6">
              <a:extLst>
                <a:ext uri="{FF2B5EF4-FFF2-40B4-BE49-F238E27FC236}">
                  <a16:creationId xmlns:a16="http://schemas.microsoft.com/office/drawing/2014/main" id="{60567FD4-F975-49F1-8F47-1B9340418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B7F0CCE2-79F0-4E2F-927E-9410B9904CF5}"/>
              </a:ext>
            </a:extLst>
          </p:cNvPr>
          <p:cNvSpPr txBox="1"/>
          <p:nvPr/>
        </p:nvSpPr>
        <p:spPr>
          <a:xfrm>
            <a:off x="5879275" y="6331993"/>
            <a:ext cx="23717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bg1"/>
                </a:solidFill>
              </a:rPr>
              <a:t>Routing Block </a:t>
            </a:r>
            <a:r>
              <a:rPr lang="de-DE" sz="900" b="1" dirty="0" err="1">
                <a:solidFill>
                  <a:schemeClr val="bg1"/>
                </a:solidFill>
              </a:rPr>
              <a:t>Builder</a:t>
            </a:r>
            <a:r>
              <a:rPr lang="de-DE" sz="900" b="1" dirty="0">
                <a:solidFill>
                  <a:schemeClr val="bg1"/>
                </a:solidFill>
              </a:rPr>
              <a:t> (RBB)</a:t>
            </a:r>
            <a:endParaRPr lang="en-US" sz="900" b="1" dirty="0">
              <a:solidFill>
                <a:schemeClr val="bg1"/>
              </a:solidFill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6C8952E8-213B-461E-AE70-D88ADB045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641" y="4669990"/>
            <a:ext cx="714714" cy="573536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B6AE4C9D-7F0B-42D0-AD3D-A87074C1EEF9}"/>
              </a:ext>
            </a:extLst>
          </p:cNvPr>
          <p:cNvSpPr txBox="1"/>
          <p:nvPr/>
        </p:nvSpPr>
        <p:spPr>
          <a:xfrm>
            <a:off x="7464864" y="2199141"/>
            <a:ext cx="305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was also </a:t>
            </a:r>
            <a:r>
              <a:rPr lang="de-DE" dirty="0" err="1">
                <a:solidFill>
                  <a:srgbClr val="FF0000"/>
                </a:solidFill>
              </a:rPr>
              <a:t>included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build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instructions</a:t>
            </a:r>
            <a:r>
              <a:rPr lang="de-DE" dirty="0">
                <a:solidFill>
                  <a:srgbClr val="FF0000"/>
                </a:solidFill>
              </a:rPr>
              <a:t> (in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block)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E207341-BF17-4D5A-91AE-762ED22E19E6}"/>
              </a:ext>
            </a:extLst>
          </p:cNvPr>
          <p:cNvCxnSpPr>
            <a:cxnSpLocks/>
            <a:stCxn id="47" idx="2"/>
            <a:endCxn id="18" idx="0"/>
          </p:cNvCxnSpPr>
          <p:nvPr/>
        </p:nvCxnSpPr>
        <p:spPr>
          <a:xfrm flipH="1">
            <a:off x="8744921" y="3676469"/>
            <a:ext cx="245531" cy="46807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A155ECC-B51E-4146-B1A3-E982A2E3D448}"/>
              </a:ext>
            </a:extLst>
          </p:cNvPr>
          <p:cNvCxnSpPr>
            <a:cxnSpLocks/>
          </p:cNvCxnSpPr>
          <p:nvPr/>
        </p:nvCxnSpPr>
        <p:spPr>
          <a:xfrm>
            <a:off x="3181603" y="4270374"/>
            <a:ext cx="3403168" cy="133049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3D99CE7B-0366-4AC2-AA52-E11ADF703531}"/>
              </a:ext>
            </a:extLst>
          </p:cNvPr>
          <p:cNvCxnSpPr>
            <a:cxnSpLocks/>
          </p:cNvCxnSpPr>
          <p:nvPr/>
        </p:nvCxnSpPr>
        <p:spPr>
          <a:xfrm>
            <a:off x="3181603" y="4106828"/>
            <a:ext cx="7456047" cy="177602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03D6C869-2601-4BF2-BEA2-E5EEEF135CEF}"/>
              </a:ext>
            </a:extLst>
          </p:cNvPr>
          <p:cNvSpPr txBox="1"/>
          <p:nvPr/>
        </p:nvSpPr>
        <p:spPr>
          <a:xfrm>
            <a:off x="4426961" y="3096534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Reminder</a:t>
            </a:r>
            <a:r>
              <a:rPr lang="de-DE" dirty="0">
                <a:solidFill>
                  <a:srgbClr val="FF0000"/>
                </a:solidFill>
              </a:rPr>
              <a:t>: 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call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inner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8D0B4E5B-1D04-4B76-A278-8B5DDEDE8A0C}"/>
              </a:ext>
            </a:extLst>
          </p:cNvPr>
          <p:cNvSpPr/>
          <p:nvPr/>
        </p:nvSpPr>
        <p:spPr>
          <a:xfrm>
            <a:off x="1777976" y="1889174"/>
            <a:ext cx="6070624" cy="23186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1EDFE988-2E64-4435-9E82-82AA52244115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4813288" y="2121039"/>
            <a:ext cx="919930" cy="93579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DD97F0A7-BCDC-47F2-B3D0-D1F321D87146}"/>
              </a:ext>
            </a:extLst>
          </p:cNvPr>
          <p:cNvSpPr txBox="1"/>
          <p:nvPr/>
        </p:nvSpPr>
        <p:spPr>
          <a:xfrm>
            <a:off x="8646536" y="281709"/>
            <a:ext cx="305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Important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side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note</a:t>
            </a:r>
            <a:r>
              <a:rPr lang="de-DE" dirty="0">
                <a:solidFill>
                  <a:srgbClr val="FF0000"/>
                </a:solidFill>
              </a:rPr>
              <a:t>: The </a:t>
            </a:r>
            <a:r>
              <a:rPr lang="de-DE" dirty="0" err="1">
                <a:solidFill>
                  <a:srgbClr val="FF0000"/>
                </a:solidFill>
              </a:rPr>
              <a:t>sending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does</a:t>
            </a:r>
            <a:r>
              <a:rPr lang="de-DE" dirty="0">
                <a:solidFill>
                  <a:srgbClr val="FF0000"/>
                </a:solidFill>
              </a:rPr>
              <a:t> not(</a:t>
            </a:r>
            <a:r>
              <a:rPr lang="de-DE" dirty="0" err="1">
                <a:solidFill>
                  <a:srgbClr val="FF0000"/>
                </a:solidFill>
              </a:rPr>
              <a:t>need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) </a:t>
            </a:r>
            <a:r>
              <a:rPr lang="de-DE" dirty="0" err="1">
                <a:solidFill>
                  <a:srgbClr val="FF0000"/>
                </a:solidFill>
              </a:rPr>
              <a:t>have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0DC2707E-53B5-4EB7-A9BC-730C185DBF07}"/>
              </a:ext>
            </a:extLst>
          </p:cNvPr>
          <p:cNvGrpSpPr/>
          <p:nvPr/>
        </p:nvGrpSpPr>
        <p:grpSpPr>
          <a:xfrm>
            <a:off x="10847698" y="4106828"/>
            <a:ext cx="842861" cy="1037440"/>
            <a:chOff x="6784155" y="906679"/>
            <a:chExt cx="1323975" cy="1574413"/>
          </a:xfrm>
        </p:grpSpPr>
        <p:sp>
          <p:nvSpPr>
            <p:cNvPr id="74" name="Rechteck: abgerundete Ecken 73">
              <a:extLst>
                <a:ext uri="{FF2B5EF4-FFF2-40B4-BE49-F238E27FC236}">
                  <a16:creationId xmlns:a16="http://schemas.microsoft.com/office/drawing/2014/main" id="{E99ED39E-911A-4DFD-BA85-B6B570F33ADC}"/>
                </a:ext>
              </a:extLst>
            </p:cNvPr>
            <p:cNvSpPr/>
            <p:nvPr/>
          </p:nvSpPr>
          <p:spPr>
            <a:xfrm>
              <a:off x="6784155" y="906679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other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75" name="Rechteck: abgerundete Ecken 74">
              <a:extLst>
                <a:ext uri="{FF2B5EF4-FFF2-40B4-BE49-F238E27FC236}">
                  <a16:creationId xmlns:a16="http://schemas.microsoft.com/office/drawing/2014/main" id="{75B874AF-BDF2-4779-9B35-DC50CDBF75B7}"/>
                </a:ext>
              </a:extLst>
            </p:cNvPr>
            <p:cNvSpPr/>
            <p:nvPr/>
          </p:nvSpPr>
          <p:spPr>
            <a:xfrm>
              <a:off x="6903216" y="2015449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76" name="Inhaltsplatzhalter 6">
              <a:extLst>
                <a:ext uri="{FF2B5EF4-FFF2-40B4-BE49-F238E27FC236}">
                  <a16:creationId xmlns:a16="http://schemas.microsoft.com/office/drawing/2014/main" id="{AC41BC6C-0120-4057-AA7A-6DC7213E0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81591" y="1016617"/>
              <a:ext cx="344231" cy="401588"/>
            </a:xfrm>
            <a:prstGeom prst="rect">
              <a:avLst/>
            </a:prstGeom>
          </p:spPr>
        </p:pic>
      </p:grp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532A165-F113-4D00-98EB-62CE9DF70A4A}"/>
              </a:ext>
            </a:extLst>
          </p:cNvPr>
          <p:cNvCxnSpPr>
            <a:cxnSpLocks/>
          </p:cNvCxnSpPr>
          <p:nvPr/>
        </p:nvCxnSpPr>
        <p:spPr>
          <a:xfrm flipH="1" flipV="1">
            <a:off x="1286871" y="1816713"/>
            <a:ext cx="308248" cy="155557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15DDC61-E178-4259-BAA0-1E84ED1B7723}"/>
              </a:ext>
            </a:extLst>
          </p:cNvPr>
          <p:cNvSpPr txBox="1"/>
          <p:nvPr/>
        </p:nvSpPr>
        <p:spPr>
          <a:xfrm>
            <a:off x="2724615" y="6006205"/>
            <a:ext cx="30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RBB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creator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block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0CF8201-414E-4BDB-8BB1-12BCDD227104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689439" y="5866199"/>
            <a:ext cx="895332" cy="280013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5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1" grpId="0"/>
      <p:bldP spid="26" grpId="0" animBg="1"/>
      <p:bldP spid="47" grpId="0"/>
      <p:bldP spid="62" grpId="0"/>
      <p:bldP spid="64" grpId="0" animBg="1"/>
      <p:bldP spid="7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rafik 60">
            <a:extLst>
              <a:ext uri="{FF2B5EF4-FFF2-40B4-BE49-F238E27FC236}">
                <a16:creationId xmlns:a16="http://schemas.microsoft.com/office/drawing/2014/main" id="{D7226044-7EA4-458A-AD18-E93EE6A1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93635"/>
            <a:ext cx="7106528" cy="181000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7F8E4A-5ADA-4279-A216-AD8F320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dirty="0" err="1"/>
              <a:t>sender</a:t>
            </a:r>
            <a:r>
              <a:rPr lang="de-CH" sz="1800" dirty="0"/>
              <a:t> </a:t>
            </a:r>
            <a:r>
              <a:rPr lang="de-CH" sz="1800" dirty="0" err="1"/>
              <a:t>key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6CB55B8-6743-4C63-9778-658AFE0E7357}"/>
              </a:ext>
            </a:extLst>
          </p:cNvPr>
          <p:cNvSpPr/>
          <p:nvPr/>
        </p:nvSpPr>
        <p:spPr>
          <a:xfrm>
            <a:off x="6230370" y="4106828"/>
            <a:ext cx="5610225" cy="2446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3CF5CF3-D013-485F-8D5A-D6394EFEC831}"/>
              </a:ext>
            </a:extLst>
          </p:cNvPr>
          <p:cNvGrpSpPr/>
          <p:nvPr/>
        </p:nvGrpSpPr>
        <p:grpSpPr>
          <a:xfrm>
            <a:off x="8350974" y="4132411"/>
            <a:ext cx="857250" cy="1002913"/>
            <a:chOff x="7172388" y="4212271"/>
            <a:chExt cx="1323975" cy="1574413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CBCD54B7-AE48-49F6-8C7E-21EC1ADA7ECC}"/>
                </a:ext>
              </a:extLst>
            </p:cNvPr>
            <p:cNvSpPr/>
            <p:nvPr/>
          </p:nvSpPr>
          <p:spPr>
            <a:xfrm>
              <a:off x="7172388" y="4212271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sending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10FC45E-EB8A-4996-B849-7772D8A26E03}"/>
                </a:ext>
              </a:extLst>
            </p:cNvPr>
            <p:cNvSpPr/>
            <p:nvPr/>
          </p:nvSpPr>
          <p:spPr>
            <a:xfrm>
              <a:off x="7324786" y="5348536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11" name="Inhaltsplatzhalter 6">
              <a:extLst>
                <a:ext uri="{FF2B5EF4-FFF2-40B4-BE49-F238E27FC236}">
                  <a16:creationId xmlns:a16="http://schemas.microsoft.com/office/drawing/2014/main" id="{087DD9A6-A23A-4FDC-B5EC-D71E663A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8066405" y="4261175"/>
              <a:ext cx="344232" cy="401587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9C7B6A6-2A84-4F38-A73B-9E1A11AA4132}"/>
              </a:ext>
            </a:extLst>
          </p:cNvPr>
          <p:cNvGrpSpPr/>
          <p:nvPr/>
        </p:nvGrpSpPr>
        <p:grpSpPr>
          <a:xfrm>
            <a:off x="10657131" y="5353592"/>
            <a:ext cx="857250" cy="1002913"/>
            <a:chOff x="6800850" y="4321562"/>
            <a:chExt cx="1323975" cy="1574413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CDA39BA1-4C89-4E32-AC22-E69EF3C70B4F}"/>
                </a:ext>
              </a:extLst>
            </p:cNvPr>
            <p:cNvSpPr/>
            <p:nvPr/>
          </p:nvSpPr>
          <p:spPr>
            <a:xfrm>
              <a:off x="6800850" y="4321562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receiving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BA5B545F-FE79-443C-8EC7-A86FC70CC6A1}"/>
                </a:ext>
              </a:extLst>
            </p:cNvPr>
            <p:cNvSpPr/>
            <p:nvPr/>
          </p:nvSpPr>
          <p:spPr>
            <a:xfrm>
              <a:off x="6953250" y="5457825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15" name="Inhaltsplatzhalter 6">
              <a:extLst>
                <a:ext uri="{FF2B5EF4-FFF2-40B4-BE49-F238E27FC236}">
                  <a16:creationId xmlns:a16="http://schemas.microsoft.com/office/drawing/2014/main" id="{3788D3F9-5630-4444-913E-CF0EB2DD3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4E78081-E7F8-4EA1-BE7B-F72B63E75F7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208223" y="4633868"/>
            <a:ext cx="1689472" cy="72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72CA950-ED3E-4A2E-9C3F-EF7FC98AEA99}"/>
              </a:ext>
            </a:extLst>
          </p:cNvPr>
          <p:cNvGrpSpPr/>
          <p:nvPr/>
        </p:nvGrpSpPr>
        <p:grpSpPr>
          <a:xfrm>
            <a:off x="6584771" y="5364742"/>
            <a:ext cx="857250" cy="1002913"/>
            <a:chOff x="6800850" y="4321562"/>
            <a:chExt cx="1323975" cy="1574413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D33FCA1E-095D-4D84-AB95-C152AAA4E156}"/>
                </a:ext>
              </a:extLst>
            </p:cNvPr>
            <p:cNvSpPr/>
            <p:nvPr/>
          </p:nvSpPr>
          <p:spPr>
            <a:xfrm>
              <a:off x="6800850" y="4321562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FBA0ED15-5A02-4631-A3E8-F098AE2D132A}"/>
                </a:ext>
              </a:extLst>
            </p:cNvPr>
            <p:cNvSpPr/>
            <p:nvPr/>
          </p:nvSpPr>
          <p:spPr>
            <a:xfrm>
              <a:off x="6953250" y="5457825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20" name="Inhaltsplatzhalter 6">
              <a:extLst>
                <a:ext uri="{FF2B5EF4-FFF2-40B4-BE49-F238E27FC236}">
                  <a16:creationId xmlns:a16="http://schemas.microsoft.com/office/drawing/2014/main" id="{95F4BB67-CDBA-4689-8268-F75F06800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80F0831-CF37-478C-A4AC-07442893F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913" y="4626780"/>
            <a:ext cx="714714" cy="573536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136E434-AAA7-44C7-BE23-729D008D75DB}"/>
              </a:ext>
            </a:extLst>
          </p:cNvPr>
          <p:cNvGrpSpPr/>
          <p:nvPr/>
        </p:nvGrpSpPr>
        <p:grpSpPr>
          <a:xfrm>
            <a:off x="10772814" y="4159361"/>
            <a:ext cx="857250" cy="984891"/>
            <a:chOff x="6784155" y="906679"/>
            <a:chExt cx="1323975" cy="1574413"/>
          </a:xfrm>
        </p:grpSpPr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D004CC77-76E3-46E4-8BEA-D5944643740D}"/>
                </a:ext>
              </a:extLst>
            </p:cNvPr>
            <p:cNvSpPr/>
            <p:nvPr/>
          </p:nvSpPr>
          <p:spPr>
            <a:xfrm>
              <a:off x="6784155" y="906679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other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5708EC76-9D40-48DC-B355-782A6D624DFF}"/>
                </a:ext>
              </a:extLst>
            </p:cNvPr>
            <p:cNvSpPr/>
            <p:nvPr/>
          </p:nvSpPr>
          <p:spPr>
            <a:xfrm>
              <a:off x="6939973" y="1995428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25" name="Inhaltsplatzhalter 6">
              <a:extLst>
                <a:ext uri="{FF2B5EF4-FFF2-40B4-BE49-F238E27FC236}">
                  <a16:creationId xmlns:a16="http://schemas.microsoft.com/office/drawing/2014/main" id="{DCC378EA-2C0C-45D3-8D68-CC5FB8F8D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81591" y="1016617"/>
              <a:ext cx="344231" cy="401588"/>
            </a:xfrm>
            <a:prstGeom prst="rect">
              <a:avLst/>
            </a:prstGeom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C539B33-0DC0-4B56-A6D9-44578AB7F3CC}"/>
              </a:ext>
            </a:extLst>
          </p:cNvPr>
          <p:cNvSpPr txBox="1"/>
          <p:nvPr/>
        </p:nvSpPr>
        <p:spPr>
          <a:xfrm>
            <a:off x="5879275" y="6331993"/>
            <a:ext cx="23717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bg1"/>
                </a:solidFill>
              </a:rPr>
              <a:t>Routing Block </a:t>
            </a:r>
            <a:r>
              <a:rPr lang="de-DE" sz="900" b="1" dirty="0" err="1">
                <a:solidFill>
                  <a:schemeClr val="bg1"/>
                </a:solidFill>
              </a:rPr>
              <a:t>Builder</a:t>
            </a:r>
            <a:r>
              <a:rPr lang="de-DE" sz="900" b="1" dirty="0">
                <a:solidFill>
                  <a:schemeClr val="bg1"/>
                </a:solidFill>
              </a:rPr>
              <a:t> (RBB)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4375C28-C7C6-47D3-B681-F1FFE7570002}"/>
              </a:ext>
            </a:extLst>
          </p:cNvPr>
          <p:cNvSpPr/>
          <p:nvPr/>
        </p:nvSpPr>
        <p:spPr>
          <a:xfrm>
            <a:off x="2095500" y="1011360"/>
            <a:ext cx="510594" cy="61656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DE18396-83CF-482A-B991-50E72DFB885C}"/>
              </a:ext>
            </a:extLst>
          </p:cNvPr>
          <p:cNvSpPr txBox="1"/>
          <p:nvPr/>
        </p:nvSpPr>
        <p:spPr>
          <a:xfrm>
            <a:off x="-78654" y="3464710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RBB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CACD913-7FB1-4DCD-81E3-A6F82FEA4949}"/>
              </a:ext>
            </a:extLst>
          </p:cNvPr>
          <p:cNvSpPr txBox="1"/>
          <p:nvPr/>
        </p:nvSpPr>
        <p:spPr>
          <a:xfrm>
            <a:off x="2350797" y="2446234"/>
            <a:ext cx="3051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nodes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551BF69-56CF-4748-A836-09C96EBA6722}"/>
              </a:ext>
            </a:extLst>
          </p:cNvPr>
          <p:cNvCxnSpPr>
            <a:cxnSpLocks/>
            <a:stCxn id="31" idx="0"/>
            <a:endCxn id="33" idx="5"/>
          </p:cNvCxnSpPr>
          <p:nvPr/>
        </p:nvCxnSpPr>
        <p:spPr>
          <a:xfrm flipH="1" flipV="1">
            <a:off x="2775016" y="1846417"/>
            <a:ext cx="1101369" cy="59981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0F4E776C-5FFD-4379-A06D-27FE6A465B4B}"/>
              </a:ext>
            </a:extLst>
          </p:cNvPr>
          <p:cNvSpPr/>
          <p:nvPr/>
        </p:nvSpPr>
        <p:spPr>
          <a:xfrm>
            <a:off x="1933575" y="1519669"/>
            <a:ext cx="985810" cy="38280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B0170F7-4084-42B5-99F9-1AA6A710C242}"/>
              </a:ext>
            </a:extLst>
          </p:cNvPr>
          <p:cNvSpPr txBox="1"/>
          <p:nvPr/>
        </p:nvSpPr>
        <p:spPr>
          <a:xfrm>
            <a:off x="5234999" y="2624462"/>
            <a:ext cx="3955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Reminder</a:t>
            </a:r>
            <a:r>
              <a:rPr lang="de-DE" dirty="0">
                <a:solidFill>
                  <a:srgbClr val="FF0000"/>
                </a:solidFill>
              </a:rPr>
              <a:t>: 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header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block </a:t>
            </a:r>
            <a:r>
              <a:rPr lang="de-DE" dirty="0" err="1">
                <a:solidFill>
                  <a:srgbClr val="FF0000"/>
                </a:solidFill>
              </a:rPr>
              <a:t>additionally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Otherwise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would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content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33750A5-5733-47D4-9A4A-42CAC1DBA11E}"/>
              </a:ext>
            </a:extLst>
          </p:cNvPr>
          <p:cNvSpPr/>
          <p:nvPr/>
        </p:nvSpPr>
        <p:spPr>
          <a:xfrm>
            <a:off x="2841529" y="1595652"/>
            <a:ext cx="1482821" cy="23186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D95423F-8A86-486E-9E79-8A7653C731AA}"/>
              </a:ext>
            </a:extLst>
          </p:cNvPr>
          <p:cNvCxnSpPr>
            <a:cxnSpLocks/>
          </p:cNvCxnSpPr>
          <p:nvPr/>
        </p:nvCxnSpPr>
        <p:spPr>
          <a:xfrm flipH="1" flipV="1">
            <a:off x="3582939" y="1834441"/>
            <a:ext cx="3580693" cy="77956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3405CA6E-EE63-4292-B3E5-6CD0D5992631}"/>
              </a:ext>
            </a:extLst>
          </p:cNvPr>
          <p:cNvSpPr/>
          <p:nvPr/>
        </p:nvSpPr>
        <p:spPr>
          <a:xfrm>
            <a:off x="4424024" y="1602576"/>
            <a:ext cx="1482821" cy="23186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1545AFB-EF7F-4496-8F78-69BA54B17F24}"/>
              </a:ext>
            </a:extLst>
          </p:cNvPr>
          <p:cNvCxnSpPr>
            <a:cxnSpLocks/>
            <a:stCxn id="34" idx="0"/>
            <a:endCxn id="41" idx="4"/>
          </p:cNvCxnSpPr>
          <p:nvPr/>
        </p:nvCxnSpPr>
        <p:spPr>
          <a:xfrm flipH="1" flipV="1">
            <a:off x="5165435" y="1834441"/>
            <a:ext cx="2047084" cy="79002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1D96976-84BF-4707-8795-3F06EDDD4584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595119" y="1537629"/>
            <a:ext cx="575156" cy="183466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80DBED5-A8EA-4EDF-B899-C3E7E24D79A0}"/>
              </a:ext>
            </a:extLst>
          </p:cNvPr>
          <p:cNvCxnSpPr>
            <a:cxnSpLocks/>
          </p:cNvCxnSpPr>
          <p:nvPr/>
        </p:nvCxnSpPr>
        <p:spPr>
          <a:xfrm>
            <a:off x="2841529" y="3807304"/>
            <a:ext cx="7815602" cy="208625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9A241A8-599B-4892-B075-88F7C204127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863880" y="3928827"/>
            <a:ext cx="3720891" cy="193737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5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3" grpId="0" animBg="1"/>
      <p:bldP spid="34" grpId="0"/>
      <p:bldP spid="35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4D5D14-2174-4280-AE6D-5B68E58F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93635"/>
            <a:ext cx="7106528" cy="18100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2B1A861-AC71-4D6A-B5A8-F72A57095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9" r="49180" b="12553"/>
          <a:stretch/>
        </p:blipFill>
        <p:spPr>
          <a:xfrm>
            <a:off x="2876550" y="293636"/>
            <a:ext cx="1562100" cy="15827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7F8E4A-5ADA-4279-A216-AD8F320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Header</a:t>
            </a:r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3DAA84-75E8-4360-9539-1DE5C2C2C0E4}"/>
              </a:ext>
            </a:extLst>
          </p:cNvPr>
          <p:cNvSpPr txBox="1"/>
          <p:nvPr/>
        </p:nvSpPr>
        <p:spPr>
          <a:xfrm>
            <a:off x="684213" y="2102052"/>
            <a:ext cx="8078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r>
              <a:rPr lang="de-DE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 „</a:t>
            </a:r>
            <a:r>
              <a:rPr lang="de-DE" dirty="0" err="1"/>
              <a:t>ephemeral</a:t>
            </a:r>
            <a:r>
              <a:rPr lang="de-DE" dirty="0"/>
              <a:t> ID“ (</a:t>
            </a:r>
            <a:r>
              <a:rPr lang="de-DE" dirty="0" err="1"/>
              <a:t>eID</a:t>
            </a:r>
            <a:r>
              <a:rPr lang="de-DE" dirty="0"/>
              <a:t>;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; </a:t>
            </a:r>
            <a:r>
              <a:rPr lang="de-DE" dirty="0" err="1"/>
              <a:t>synonymous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sender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serial</a:t>
            </a:r>
            <a:r>
              <a:rPr lang="de-DE" dirty="0"/>
              <a:t> (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 </a:t>
            </a:r>
            <a:r>
              <a:rPr lang="de-DE" dirty="0" err="1"/>
              <a:t>protection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Validity</a:t>
            </a:r>
            <a:r>
              <a:rPr lang="de-DE" dirty="0"/>
              <a:t> </a:t>
            </a:r>
            <a:r>
              <a:rPr lang="de-DE" dirty="0" err="1"/>
              <a:t>interval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May </a:t>
            </a:r>
            <a:r>
              <a:rPr lang="de-DE" dirty="0" err="1"/>
              <a:t>contain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Requests</a:t>
            </a:r>
            <a:r>
              <a:rPr lang="de-DE" dirty="0"/>
              <a:t> (and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reply</a:t>
            </a:r>
            <a:r>
              <a:rPr lang="de-DE" dirty="0"/>
              <a:t> block)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Important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header</a:t>
            </a:r>
            <a:r>
              <a:rPr lang="de-DE" dirty="0"/>
              <a:t> block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eID</a:t>
            </a:r>
            <a:r>
              <a:rPr lang="de-D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5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61328 0.00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6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-0.00065 -0.2638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2B1A861-AC71-4D6A-B5A8-F72A57095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9" r="49180" b="12553"/>
          <a:stretch/>
        </p:blipFill>
        <p:spPr>
          <a:xfrm>
            <a:off x="10352088" y="331736"/>
            <a:ext cx="1562100" cy="15827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7F8E4A-5ADA-4279-A216-AD8F320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What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an </a:t>
            </a:r>
            <a:r>
              <a:rPr lang="de-CH" sz="1800" cap="none" dirty="0" err="1"/>
              <a:t>e</a:t>
            </a:r>
            <a:r>
              <a:rPr lang="de-CH" sz="1800" dirty="0" err="1"/>
              <a:t>ID</a:t>
            </a:r>
            <a:r>
              <a:rPr lang="de-CH" sz="1800" dirty="0"/>
              <a:t>? </a:t>
            </a:r>
            <a:r>
              <a:rPr lang="de-CH" sz="1800" dirty="0" err="1"/>
              <a:t>What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a </a:t>
            </a:r>
            <a:r>
              <a:rPr lang="de-CH" sz="1800" dirty="0" err="1"/>
              <a:t>workspace</a:t>
            </a:r>
            <a:r>
              <a:rPr lang="de-CH" sz="1800" dirty="0"/>
              <a:t>?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A519DD-896A-4160-B27E-C36822CD5219}"/>
              </a:ext>
            </a:extLst>
          </p:cNvPr>
          <p:cNvSpPr txBox="1"/>
          <p:nvPr/>
        </p:nvSpPr>
        <p:spPr>
          <a:xfrm>
            <a:off x="504825" y="485775"/>
            <a:ext cx="95916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eID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synonym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sender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eIDs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request</a:t>
            </a:r>
            <a:r>
              <a:rPr lang="de-DE" dirty="0"/>
              <a:t>)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sending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payload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require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a </a:t>
            </a:r>
            <a:r>
              <a:rPr lang="de-DE" dirty="0" err="1"/>
              <a:t>crypto</a:t>
            </a:r>
            <a:r>
              <a:rPr lang="de-DE" dirty="0"/>
              <a:t> puzzle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eID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eID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a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temporary</a:t>
            </a:r>
            <a:r>
              <a:rPr lang="de-DE" dirty="0"/>
              <a:t>, </a:t>
            </a:r>
            <a:r>
              <a:rPr lang="de-DE" dirty="0" err="1"/>
              <a:t>exclusively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„</a:t>
            </a:r>
            <a:r>
              <a:rPr lang="de-DE" dirty="0" err="1"/>
              <a:t>workspace</a:t>
            </a:r>
            <a:r>
              <a:rPr lang="de-DE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eID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quota</a:t>
            </a:r>
            <a:r>
              <a:rPr lang="de-DE" dirty="0"/>
              <a:t> </a:t>
            </a:r>
            <a:r>
              <a:rPr lang="de-DE" dirty="0" err="1"/>
              <a:t>assigned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Maximum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inbound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payload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Maximum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outbound</a:t>
            </a:r>
            <a:r>
              <a:rPr lang="de-DE" dirty="0"/>
              <a:t> </a:t>
            </a:r>
            <a:r>
              <a:rPr lang="de-DE" dirty="0" err="1"/>
              <a:t>bytes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payload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workspace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eID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Routing </a:t>
            </a:r>
            <a:r>
              <a:rPr lang="de-DE" dirty="0" err="1"/>
              <a:t>blocks</a:t>
            </a:r>
            <a:r>
              <a:rPr lang="de-DE" dirty="0"/>
              <a:t>/</a:t>
            </a:r>
            <a:r>
              <a:rPr lang="de-DE" dirty="0" err="1"/>
              <a:t>combos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Operations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Payload </a:t>
            </a:r>
            <a:r>
              <a:rPr lang="de-DE" dirty="0" err="1"/>
              <a:t>blocks</a:t>
            </a:r>
            <a:r>
              <a:rPr lang="de-DE" dirty="0"/>
              <a:t> (</a:t>
            </a:r>
            <a:r>
              <a:rPr lang="de-DE" dirty="0" err="1"/>
              <a:t>referenced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IDs)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2D33761-17D8-4018-919A-BA87406B0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3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393ECE-27B9-43B4-980D-4239D481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221160" cy="3615267"/>
          </a:xfrm>
        </p:spPr>
        <p:txBody>
          <a:bodyPr/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Ids</a:t>
            </a:r>
            <a:r>
              <a:rPr lang="de-DE" dirty="0"/>
              <a:t> and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Ids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(</a:t>
            </a:r>
            <a:r>
              <a:rPr lang="de-DE" dirty="0" err="1"/>
              <a:t>always</a:t>
            </a:r>
            <a:r>
              <a:rPr lang="de-DE" dirty="0"/>
              <a:t> a </a:t>
            </a:r>
            <a:r>
              <a:rPr lang="de-DE" dirty="0" err="1"/>
              <a:t>tuple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Split/</a:t>
            </a:r>
            <a:r>
              <a:rPr lang="de-DE" dirty="0" err="1"/>
              <a:t>Merge</a:t>
            </a:r>
            <a:r>
              <a:rPr lang="de-DE" dirty="0"/>
              <a:t> a </a:t>
            </a:r>
            <a:r>
              <a:rPr lang="de-DE" dirty="0" err="1"/>
              <a:t>payload</a:t>
            </a:r>
            <a:endParaRPr lang="de-DE" dirty="0"/>
          </a:p>
          <a:p>
            <a:pPr lvl="1"/>
            <a:r>
              <a:rPr lang="de-DE" dirty="0" err="1"/>
              <a:t>Encrypt</a:t>
            </a:r>
            <a:r>
              <a:rPr lang="de-DE" dirty="0"/>
              <a:t>/</a:t>
            </a:r>
            <a:r>
              <a:rPr lang="de-DE" dirty="0" err="1"/>
              <a:t>Decrypt</a:t>
            </a:r>
            <a:r>
              <a:rPr lang="de-DE" dirty="0"/>
              <a:t> a </a:t>
            </a:r>
            <a:r>
              <a:rPr lang="de-DE" dirty="0" err="1"/>
              <a:t>payload</a:t>
            </a:r>
            <a:endParaRPr lang="de-DE" dirty="0"/>
          </a:p>
          <a:p>
            <a:pPr lvl="1"/>
            <a:r>
              <a:rPr lang="de-DE" dirty="0" err="1"/>
              <a:t>addRedundancy</a:t>
            </a:r>
            <a:r>
              <a:rPr lang="de-DE" dirty="0"/>
              <a:t> and </a:t>
            </a:r>
            <a:r>
              <a:rPr lang="de-DE" dirty="0" err="1"/>
              <a:t>removeRedundancy</a:t>
            </a:r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DB5F6DC-80EF-4B41-BABD-6612079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What</a:t>
            </a:r>
            <a:r>
              <a:rPr lang="de-CH" sz="1800" dirty="0"/>
              <a:t> </a:t>
            </a:r>
            <a:r>
              <a:rPr lang="de-CH" sz="1800" dirty="0" err="1"/>
              <a:t>are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available</a:t>
            </a:r>
            <a:r>
              <a:rPr lang="de-CH" sz="1800" dirty="0"/>
              <a:t> </a:t>
            </a:r>
            <a:r>
              <a:rPr lang="de-CH" sz="1800" dirty="0" err="1"/>
              <a:t>operations</a:t>
            </a:r>
            <a:r>
              <a:rPr lang="de-CH" sz="1800" dirty="0"/>
              <a:t>?</a:t>
            </a:r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379578C-C1E4-4DD5-B9DA-4EF863A91CF0}"/>
              </a:ext>
            </a:extLst>
          </p:cNvPr>
          <p:cNvCxnSpPr>
            <a:cxnSpLocks/>
          </p:cNvCxnSpPr>
          <p:nvPr/>
        </p:nvCxnSpPr>
        <p:spPr>
          <a:xfrm flipH="1" flipV="1">
            <a:off x="4000500" y="3834571"/>
            <a:ext cx="3523458" cy="126220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716D70D1-EEEA-46FC-B373-E089563A2553}"/>
              </a:ext>
            </a:extLst>
          </p:cNvPr>
          <p:cNvSpPr txBox="1"/>
          <p:nvPr/>
        </p:nvSpPr>
        <p:spPr>
          <a:xfrm>
            <a:off x="6132513" y="5096777"/>
            <a:ext cx="30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This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where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magic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happens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EB7BA51-77AF-48D9-A155-5A372DA4588E}"/>
              </a:ext>
            </a:extLst>
          </p:cNvPr>
          <p:cNvSpPr txBox="1"/>
          <p:nvPr/>
        </p:nvSpPr>
        <p:spPr>
          <a:xfrm>
            <a:off x="5372172" y="116763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E4CB936F-AF61-4499-889F-7A8CCE00F2EE}"/>
              </a:ext>
            </a:extLst>
          </p:cNvPr>
          <p:cNvSpPr/>
          <p:nvPr/>
        </p:nvSpPr>
        <p:spPr>
          <a:xfrm>
            <a:off x="7023966" y="1119912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B85CD43-4A8D-44EF-954C-AE44F1D73F7D}"/>
              </a:ext>
            </a:extLst>
          </p:cNvPr>
          <p:cNvSpPr txBox="1"/>
          <p:nvPr/>
        </p:nvSpPr>
        <p:spPr>
          <a:xfrm>
            <a:off x="7908204" y="667793"/>
            <a:ext cx="590550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D998CF-AC58-4997-9F56-FDDF0C8AB1D2}"/>
              </a:ext>
            </a:extLst>
          </p:cNvPr>
          <p:cNvSpPr txBox="1"/>
          <p:nvPr/>
        </p:nvSpPr>
        <p:spPr>
          <a:xfrm>
            <a:off x="7908204" y="1167637"/>
            <a:ext cx="781772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chemeClr val="bg1"/>
                </a:solidFill>
              </a:rPr>
              <a:t>load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946B31-C07F-4186-87AE-A3E6177454A6}"/>
              </a:ext>
            </a:extLst>
          </p:cNvPr>
          <p:cNvCxnSpPr>
            <a:stCxn id="12" idx="3"/>
            <a:endCxn id="13" idx="3"/>
          </p:cNvCxnSpPr>
          <p:nvPr/>
        </p:nvCxnSpPr>
        <p:spPr>
          <a:xfrm>
            <a:off x="6791397" y="1298442"/>
            <a:ext cx="232569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9259F4D-CF50-4EA1-A808-F2E2B453F58D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flipV="1">
            <a:off x="7443066" y="798598"/>
            <a:ext cx="465138" cy="50196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B3EB642-9D08-4D1B-AACF-C9E1AFFB1F84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flipV="1">
            <a:off x="7443066" y="1298442"/>
            <a:ext cx="465138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6BF8C38-2701-428D-A262-C8A0730A3635}"/>
              </a:ext>
            </a:extLst>
          </p:cNvPr>
          <p:cNvSpPr txBox="1"/>
          <p:nvPr/>
        </p:nvSpPr>
        <p:spPr>
          <a:xfrm>
            <a:off x="5365025" y="2261654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9" name="Sechseck 28">
            <a:extLst>
              <a:ext uri="{FF2B5EF4-FFF2-40B4-BE49-F238E27FC236}">
                <a16:creationId xmlns:a16="http://schemas.microsoft.com/office/drawing/2014/main" id="{0DEE9367-520B-4949-8238-C3F11ACAF5A8}"/>
              </a:ext>
            </a:extLst>
          </p:cNvPr>
          <p:cNvSpPr/>
          <p:nvPr/>
        </p:nvSpPr>
        <p:spPr>
          <a:xfrm>
            <a:off x="7023966" y="2211812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  <a:endParaRPr lang="en-US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6124FA5-42AA-4316-979A-96F4395335D3}"/>
              </a:ext>
            </a:extLst>
          </p:cNvPr>
          <p:cNvSpPr txBox="1"/>
          <p:nvPr/>
        </p:nvSpPr>
        <p:spPr>
          <a:xfrm>
            <a:off x="7908204" y="2261779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„&amp;+/WSGJ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36F3214-F24C-4EAC-9340-B5C2EAE8220B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>
            <a:off x="6784250" y="2392459"/>
            <a:ext cx="239716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E92D5D1-3A34-4E3B-816A-20362031EA31}"/>
              </a:ext>
            </a:extLst>
          </p:cNvPr>
          <p:cNvCxnSpPr>
            <a:stCxn id="29" idx="0"/>
            <a:endCxn id="31" idx="1"/>
          </p:cNvCxnSpPr>
          <p:nvPr/>
        </p:nvCxnSpPr>
        <p:spPr>
          <a:xfrm>
            <a:off x="7443066" y="2392459"/>
            <a:ext cx="465138" cy="12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227425F-EFD8-4104-A7FA-15AEDAC6BA8E}"/>
              </a:ext>
            </a:extLst>
          </p:cNvPr>
          <p:cNvSpPr txBox="1"/>
          <p:nvPr/>
        </p:nvSpPr>
        <p:spPr>
          <a:xfrm>
            <a:off x="5386387" y="3511949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47" name="Sechseck 46">
            <a:extLst>
              <a:ext uri="{FF2B5EF4-FFF2-40B4-BE49-F238E27FC236}">
                <a16:creationId xmlns:a16="http://schemas.microsoft.com/office/drawing/2014/main" id="{49711639-E5C3-4394-B0E9-3337BFC4BDEE}"/>
              </a:ext>
            </a:extLst>
          </p:cNvPr>
          <p:cNvSpPr/>
          <p:nvPr/>
        </p:nvSpPr>
        <p:spPr>
          <a:xfrm>
            <a:off x="7045327" y="3462296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B27DE32-1E09-4B21-ABE1-3B2E294990B4}"/>
              </a:ext>
            </a:extLst>
          </p:cNvPr>
          <p:cNvSpPr txBox="1"/>
          <p:nvPr/>
        </p:nvSpPr>
        <p:spPr>
          <a:xfrm>
            <a:off x="7922418" y="3516393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M e a u P o 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56932A3-484A-4403-ADB8-2678C10D834F}"/>
              </a:ext>
            </a:extLst>
          </p:cNvPr>
          <p:cNvSpPr txBox="1"/>
          <p:nvPr/>
        </p:nvSpPr>
        <p:spPr>
          <a:xfrm>
            <a:off x="7922418" y="393047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o  n s a </a:t>
            </a:r>
            <a:r>
              <a:rPr lang="de-DE" sz="1050" dirty="0" err="1">
                <a:solidFill>
                  <a:schemeClr val="bg1"/>
                </a:solidFill>
              </a:rPr>
              <a:t>a</a:t>
            </a:r>
            <a:r>
              <a:rPr lang="de-DE" sz="1050" dirty="0">
                <a:solidFill>
                  <a:schemeClr val="bg1"/>
                </a:solidFill>
              </a:rPr>
              <a:t> 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2D9D3C5-1543-42AC-A0D4-90E85BE7BAD9}"/>
              </a:ext>
            </a:extLst>
          </p:cNvPr>
          <p:cNvSpPr txBox="1"/>
          <p:nvPr/>
        </p:nvSpPr>
        <p:spPr>
          <a:xfrm>
            <a:off x="7922418" y="430526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r t  </a:t>
            </a:r>
            <a:r>
              <a:rPr lang="de-DE" sz="1050" dirty="0" err="1">
                <a:solidFill>
                  <a:schemeClr val="bg1"/>
                </a:solidFill>
              </a:rPr>
              <a:t>t</a:t>
            </a:r>
            <a:r>
              <a:rPr lang="de-DE" sz="1050" dirty="0">
                <a:solidFill>
                  <a:schemeClr val="bg1"/>
                </a:solidFill>
              </a:rPr>
              <a:t>  y 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627B37D-3940-45DC-A861-2CDC5D49CBDF}"/>
              </a:ext>
            </a:extLst>
          </p:cNvPr>
          <p:cNvSpPr txBox="1"/>
          <p:nvPr/>
        </p:nvSpPr>
        <p:spPr>
          <a:xfrm>
            <a:off x="7922417" y="4708425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e r h j   l  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8FA8509-4EE6-45A1-B13F-AA6C29A7102F}"/>
              </a:ext>
            </a:extLst>
          </p:cNvPr>
          <p:cNvCxnSpPr>
            <a:cxnSpLocks/>
            <a:stCxn id="39" idx="3"/>
            <a:endCxn id="47" idx="3"/>
          </p:cNvCxnSpPr>
          <p:nvPr/>
        </p:nvCxnSpPr>
        <p:spPr>
          <a:xfrm>
            <a:off x="6805612" y="3642754"/>
            <a:ext cx="239715" cy="18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09CF522-F1EA-4F53-8852-FE0A81FB62A7}"/>
              </a:ext>
            </a:extLst>
          </p:cNvPr>
          <p:cNvCxnSpPr>
            <a:cxnSpLocks/>
            <a:stCxn id="47" idx="0"/>
            <a:endCxn id="49" idx="1"/>
          </p:cNvCxnSpPr>
          <p:nvPr/>
        </p:nvCxnSpPr>
        <p:spPr>
          <a:xfrm>
            <a:off x="7464427" y="3642943"/>
            <a:ext cx="457991" cy="42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2327EAF-E57B-4133-A9A0-037C2616A9ED}"/>
              </a:ext>
            </a:extLst>
          </p:cNvPr>
          <p:cNvCxnSpPr>
            <a:cxnSpLocks/>
            <a:stCxn id="47" idx="0"/>
            <a:endCxn id="51" idx="1"/>
          </p:cNvCxnSpPr>
          <p:nvPr/>
        </p:nvCxnSpPr>
        <p:spPr>
          <a:xfrm>
            <a:off x="7464427" y="3642943"/>
            <a:ext cx="457991" cy="41833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7C92FB65-AFFD-414F-9AD4-1C5E53A2B949}"/>
              </a:ext>
            </a:extLst>
          </p:cNvPr>
          <p:cNvCxnSpPr>
            <a:cxnSpLocks/>
            <a:stCxn id="47" idx="0"/>
            <a:endCxn id="53" idx="1"/>
          </p:cNvCxnSpPr>
          <p:nvPr/>
        </p:nvCxnSpPr>
        <p:spPr>
          <a:xfrm>
            <a:off x="7464427" y="3642943"/>
            <a:ext cx="457991" cy="79312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E913663-08B1-4074-B213-7C972D1ACFA6}"/>
              </a:ext>
            </a:extLst>
          </p:cNvPr>
          <p:cNvCxnSpPr>
            <a:cxnSpLocks/>
            <a:stCxn id="47" idx="0"/>
            <a:endCxn id="55" idx="1"/>
          </p:cNvCxnSpPr>
          <p:nvPr/>
        </p:nvCxnSpPr>
        <p:spPr>
          <a:xfrm>
            <a:off x="7464427" y="3642943"/>
            <a:ext cx="457990" cy="119628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echseck 72">
            <a:extLst>
              <a:ext uri="{FF2B5EF4-FFF2-40B4-BE49-F238E27FC236}">
                <a16:creationId xmlns:a16="http://schemas.microsoft.com/office/drawing/2014/main" id="{374DE408-7933-48F2-9E84-D765CB9DE35E}"/>
              </a:ext>
            </a:extLst>
          </p:cNvPr>
          <p:cNvSpPr/>
          <p:nvPr/>
        </p:nvSpPr>
        <p:spPr>
          <a:xfrm>
            <a:off x="9677401" y="1119912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  <a:endParaRPr lang="en-US" dirty="0"/>
          </a:p>
        </p:txBody>
      </p:sp>
      <p:sp>
        <p:nvSpPr>
          <p:cNvPr id="75" name="Sechseck 74">
            <a:extLst>
              <a:ext uri="{FF2B5EF4-FFF2-40B4-BE49-F238E27FC236}">
                <a16:creationId xmlns:a16="http://schemas.microsoft.com/office/drawing/2014/main" id="{FA3FC6D1-3E04-4D1A-B331-3399F6FB497B}"/>
              </a:ext>
            </a:extLst>
          </p:cNvPr>
          <p:cNvSpPr/>
          <p:nvPr/>
        </p:nvSpPr>
        <p:spPr>
          <a:xfrm>
            <a:off x="9682958" y="2211811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  <a:endParaRPr lang="en-US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EA0AF8D-2A8E-43A1-AE98-C9F15B101B84}"/>
              </a:ext>
            </a:extLst>
          </p:cNvPr>
          <p:cNvSpPr txBox="1"/>
          <p:nvPr/>
        </p:nvSpPr>
        <p:spPr>
          <a:xfrm>
            <a:off x="10375175" y="2261926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4730578A-1F99-45E4-A6A0-10FBE71C3A74}"/>
              </a:ext>
            </a:extLst>
          </p:cNvPr>
          <p:cNvSpPr txBox="1"/>
          <p:nvPr/>
        </p:nvSpPr>
        <p:spPr>
          <a:xfrm>
            <a:off x="10375175" y="116763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18BB3FF-CDBF-4067-9D1E-C36CCFE409E7}"/>
              </a:ext>
            </a:extLst>
          </p:cNvPr>
          <p:cNvCxnSpPr>
            <a:cxnSpLocks/>
            <a:stCxn id="15" idx="3"/>
            <a:endCxn id="73" idx="3"/>
          </p:cNvCxnSpPr>
          <p:nvPr/>
        </p:nvCxnSpPr>
        <p:spPr>
          <a:xfrm>
            <a:off x="8498754" y="798598"/>
            <a:ext cx="1178647" cy="50196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32DB3827-1E72-4184-A4B7-72AB415127A9}"/>
              </a:ext>
            </a:extLst>
          </p:cNvPr>
          <p:cNvCxnSpPr>
            <a:cxnSpLocks/>
            <a:stCxn id="17" idx="3"/>
            <a:endCxn id="73" idx="3"/>
          </p:cNvCxnSpPr>
          <p:nvPr/>
        </p:nvCxnSpPr>
        <p:spPr>
          <a:xfrm>
            <a:off x="8689976" y="1298442"/>
            <a:ext cx="987425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D7D09E5B-6B50-4D32-A39D-697EE624AEF6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10096501" y="1298442"/>
            <a:ext cx="278674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567EF3B0-955F-45B5-8588-80C0788C8E4B}"/>
              </a:ext>
            </a:extLst>
          </p:cNvPr>
          <p:cNvCxnSpPr>
            <a:cxnSpLocks/>
            <a:stCxn id="75" idx="0"/>
            <a:endCxn id="77" idx="1"/>
          </p:cNvCxnSpPr>
          <p:nvPr/>
        </p:nvCxnSpPr>
        <p:spPr>
          <a:xfrm>
            <a:off x="10102058" y="2392458"/>
            <a:ext cx="273117" cy="27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8FF2BB77-DDE6-422A-A1F9-AC0671800302}"/>
              </a:ext>
            </a:extLst>
          </p:cNvPr>
          <p:cNvCxnSpPr>
            <a:cxnSpLocks/>
            <a:stCxn id="31" idx="3"/>
            <a:endCxn id="75" idx="3"/>
          </p:cNvCxnSpPr>
          <p:nvPr/>
        </p:nvCxnSpPr>
        <p:spPr>
          <a:xfrm flipV="1">
            <a:off x="9327429" y="2392458"/>
            <a:ext cx="355529" cy="12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echseck 96">
            <a:extLst>
              <a:ext uri="{FF2B5EF4-FFF2-40B4-BE49-F238E27FC236}">
                <a16:creationId xmlns:a16="http://schemas.microsoft.com/office/drawing/2014/main" id="{027D7CD5-C9A2-4F8B-97E3-D5DD06203AEF}"/>
              </a:ext>
            </a:extLst>
          </p:cNvPr>
          <p:cNvSpPr/>
          <p:nvPr/>
        </p:nvSpPr>
        <p:spPr>
          <a:xfrm>
            <a:off x="9681374" y="3475064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baseline="30000" dirty="0"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4C6D411-3F04-4556-AEAD-585DB9F9CF0B}"/>
              </a:ext>
            </a:extLst>
          </p:cNvPr>
          <p:cNvSpPr txBox="1"/>
          <p:nvPr/>
        </p:nvSpPr>
        <p:spPr>
          <a:xfrm>
            <a:off x="9681373" y="3474958"/>
            <a:ext cx="87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  <a:r>
              <a:rPr lang="de-DE" baseline="30000" dirty="0"/>
              <a:t>-1</a:t>
            </a:r>
            <a:endParaRPr lang="en-US" baseline="30000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F73D2643-4366-4A31-94D2-CB477766E1A0}"/>
              </a:ext>
            </a:extLst>
          </p:cNvPr>
          <p:cNvSpPr txBox="1"/>
          <p:nvPr/>
        </p:nvSpPr>
        <p:spPr>
          <a:xfrm>
            <a:off x="10389390" y="3532704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5AF87144-A157-4652-BB12-9ED4F6CACD2A}"/>
              </a:ext>
            </a:extLst>
          </p:cNvPr>
          <p:cNvCxnSpPr>
            <a:cxnSpLocks/>
            <a:stCxn id="49" idx="3"/>
            <a:endCxn id="98" idx="1"/>
          </p:cNvCxnSpPr>
          <p:nvPr/>
        </p:nvCxnSpPr>
        <p:spPr>
          <a:xfrm>
            <a:off x="9341643" y="3647198"/>
            <a:ext cx="339730" cy="1242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3E8C49C9-346E-43EE-BAAD-1207CAC359E1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10110716" y="3663509"/>
            <a:ext cx="278674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F4E9623-813D-4782-9C89-DCFB97D97622}"/>
              </a:ext>
            </a:extLst>
          </p:cNvPr>
          <p:cNvCxnSpPr>
            <a:cxnSpLocks/>
            <a:stCxn id="51" idx="3"/>
            <a:endCxn id="98" idx="1"/>
          </p:cNvCxnSpPr>
          <p:nvPr/>
        </p:nvCxnSpPr>
        <p:spPr>
          <a:xfrm flipV="1">
            <a:off x="9341643" y="3659624"/>
            <a:ext cx="339730" cy="40165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D547F7DC-FAB9-4148-8AA9-E51F2488A7DC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 flipV="1">
            <a:off x="9341643" y="3659624"/>
            <a:ext cx="339730" cy="77644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96367133-813D-464D-8A6C-184660F51F83}"/>
              </a:ext>
            </a:extLst>
          </p:cNvPr>
          <p:cNvCxnSpPr>
            <a:cxnSpLocks/>
            <a:stCxn id="55" idx="3"/>
            <a:endCxn id="98" idx="1"/>
          </p:cNvCxnSpPr>
          <p:nvPr/>
        </p:nvCxnSpPr>
        <p:spPr>
          <a:xfrm flipV="1">
            <a:off x="9341642" y="3659624"/>
            <a:ext cx="339731" cy="117960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2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main</a:t>
                </a:r>
                <a:r>
                  <a:rPr lang="de-DE" dirty="0"/>
                  <a:t> </a:t>
                </a:r>
                <a:r>
                  <a:rPr lang="de-DE" dirty="0" err="1"/>
                  <a:t>purpose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operation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without</a:t>
                </a:r>
                <a:r>
                  <a:rPr lang="de-DE" dirty="0"/>
                  <a:t> </a:t>
                </a:r>
                <a:r>
                  <a:rPr lang="de-DE" dirty="0" err="1"/>
                  <a:t>leaking</a:t>
                </a:r>
                <a:r>
                  <a:rPr lang="de-DE" dirty="0"/>
                  <a:t> </a:t>
                </a:r>
                <a:r>
                  <a:rPr lang="de-DE" dirty="0" err="1"/>
                  <a:t>who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getting</a:t>
                </a:r>
                <a:r>
                  <a:rPr lang="de-DE" dirty="0"/>
                  <a:t> </a:t>
                </a:r>
                <a:r>
                  <a:rPr lang="de-DE" dirty="0" err="1"/>
                  <a:t>decoy</a:t>
                </a:r>
                <a:r>
                  <a:rPr lang="de-DE" dirty="0"/>
                  <a:t> and </a:t>
                </a:r>
                <a:r>
                  <a:rPr lang="de-DE" dirty="0" err="1"/>
                  <a:t>who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getting</a:t>
                </a:r>
                <a:r>
                  <a:rPr lang="de-DE" dirty="0"/>
                  <a:t> </a:t>
                </a:r>
                <a:r>
                  <a:rPr lang="de-DE" dirty="0" err="1"/>
                  <a:t>message</a:t>
                </a:r>
                <a:r>
                  <a:rPr lang="de-DE" dirty="0"/>
                  <a:t> </a:t>
                </a:r>
                <a:r>
                  <a:rPr lang="de-DE" dirty="0" err="1"/>
                  <a:t>traffic</a:t>
                </a:r>
                <a:r>
                  <a:rPr lang="de-DE" dirty="0"/>
                  <a:t>!</a:t>
                </a:r>
              </a:p>
              <a:p>
                <a:r>
                  <a:rPr lang="de-DE" dirty="0"/>
                  <a:t>As a </a:t>
                </a:r>
                <a:r>
                  <a:rPr lang="de-DE" dirty="0" err="1"/>
                  <a:t>a</a:t>
                </a:r>
                <a:r>
                  <a:rPr lang="de-DE" dirty="0"/>
                  <a:t> </a:t>
                </a:r>
                <a:r>
                  <a:rPr lang="de-DE" dirty="0" err="1"/>
                  <a:t>side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may</a:t>
                </a:r>
                <a:r>
                  <a:rPr lang="de-DE" dirty="0"/>
                  <a:t> </a:t>
                </a:r>
                <a:r>
                  <a:rPr lang="de-DE" dirty="0" err="1"/>
                  <a:t>realize</a:t>
                </a:r>
                <a:r>
                  <a:rPr lang="de-DE" dirty="0"/>
                  <a:t> redundant </a:t>
                </a:r>
                <a:r>
                  <a:rPr lang="de-DE" dirty="0" err="1"/>
                  <a:t>paths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containing</a:t>
                </a:r>
                <a:r>
                  <a:rPr lang="de-DE" dirty="0"/>
                  <a:t> partial </a:t>
                </a:r>
                <a:r>
                  <a:rPr lang="de-DE" dirty="0" err="1"/>
                  <a:t>message</a:t>
                </a:r>
                <a:r>
                  <a:rPr lang="de-DE" dirty="0"/>
                  <a:t> </a:t>
                </a:r>
                <a:r>
                  <a:rPr lang="de-DE" dirty="0" err="1"/>
                  <a:t>content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addRedundancy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carried</a:t>
                </a:r>
                <a:r>
                  <a:rPr lang="de-DE" dirty="0"/>
                  <a:t> out in </a:t>
                </a:r>
                <a:r>
                  <a:rPr lang="de-DE" dirty="0" err="1"/>
                  <a:t>three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Pad </a:t>
                </a:r>
                <a:r>
                  <a:rPr lang="de-DE" dirty="0" err="1"/>
                  <a:t>data</a:t>
                </a:r>
                <a:r>
                  <a:rPr lang="de-DE" dirty="0"/>
                  <a:t> and </a:t>
                </a:r>
                <a:r>
                  <a:rPr lang="de-DE" dirty="0" err="1"/>
                  <a:t>split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Apply</a:t>
                </a:r>
                <a:r>
                  <a:rPr lang="de-DE" dirty="0"/>
                  <a:t> Reed-Solomon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(</a:t>
                </a:r>
                <a:r>
                  <a:rPr lang="de-DE" dirty="0" err="1"/>
                  <a:t>allowing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i="1" dirty="0"/>
                  <a:t>m</a:t>
                </a:r>
                <a:r>
                  <a:rPr lang="de-DE" dirty="0"/>
                  <a:t> out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i="1" dirty="0"/>
                  <a:t>n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fail) </a:t>
                </a:r>
                <a:r>
                  <a:rPr lang="de-DE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Encrypt</a:t>
                </a:r>
                <a:r>
                  <a:rPr lang="de-DE" dirty="0"/>
                  <a:t> all </a:t>
                </a:r>
                <a:r>
                  <a:rPr lang="de-DE" dirty="0" err="1"/>
                  <a:t>resulting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br>
                  <a:rPr lang="de-DE" dirty="0"/>
                </a:br>
                <a:r>
                  <a:rPr lang="de-DE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creates </a:t>
                </a:r>
                <a:r>
                  <a:rPr lang="en-US" i="1" dirty="0"/>
                  <a:t>n</a:t>
                </a:r>
                <a:r>
                  <a:rPr lang="en-US" dirty="0"/>
                  <a:t> blocks. </a:t>
                </a:r>
                <a:r>
                  <a:rPr lang="en-US" i="1" dirty="0"/>
                  <a:t>n-m</a:t>
                </a:r>
                <a:r>
                  <a:rPr lang="en-US" dirty="0"/>
                  <a:t> blocks are sufficient to reverse the operation.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  <a:blipFill>
                <a:blip r:embed="rId3"/>
                <a:stretch>
                  <a:fillRect l="-108" t="-1686" b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156680"/>
              </p:ext>
            </p:extLst>
          </p:nvPr>
        </p:nvGraphicFramePr>
        <p:xfrm>
          <a:off x="6655809" y="379990"/>
          <a:ext cx="5275989" cy="4107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55809" y="379990"/>
                        <a:ext cx="5275989" cy="4107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590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special</a:t>
                </a:r>
                <a:r>
                  <a:rPr lang="de-DE" dirty="0"/>
                  <a:t> </a:t>
                </a:r>
                <a:r>
                  <a:rPr lang="de-DE" dirty="0" err="1"/>
                  <a:t>padding</a:t>
                </a:r>
                <a:r>
                  <a:rPr lang="de-DE" dirty="0"/>
                  <a:t>! </a:t>
                </a:r>
                <a:r>
                  <a:rPr lang="de-DE" dirty="0" err="1"/>
                  <a:t>With</a:t>
                </a:r>
                <a:r>
                  <a:rPr lang="de-DE" dirty="0"/>
                  <a:t> a normal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leak </a:t>
                </a:r>
                <a:r>
                  <a:rPr lang="de-DE" dirty="0" err="1"/>
                  <a:t>successful</a:t>
                </a:r>
                <a:r>
                  <a:rPr lang="de-DE" dirty="0"/>
                  <a:t> </a:t>
                </a:r>
                <a:r>
                  <a:rPr lang="de-DE" dirty="0" err="1"/>
                  <a:t>recovery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original </a:t>
                </a:r>
                <a:r>
                  <a:rPr lang="de-DE" dirty="0" err="1"/>
                  <a:t>operation</a:t>
                </a:r>
                <a:r>
                  <a:rPr lang="de-DE" dirty="0"/>
                  <a:t> and </a:t>
                </a:r>
                <a:r>
                  <a:rPr lang="de-DE" dirty="0" err="1"/>
                  <a:t>may</a:t>
                </a:r>
                <a:r>
                  <a:rPr lang="de-DE" dirty="0"/>
                  <a:t> leak an illegal </a:t>
                </a:r>
                <a:r>
                  <a:rPr lang="de-DE" dirty="0" err="1"/>
                  <a:t>operation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where</a:t>
                </a:r>
                <a:r>
                  <a:rPr lang="de-DE" dirty="0"/>
                  <a:t> all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plausible</a:t>
                </a:r>
              </a:p>
              <a:p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specialized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</a:t>
                </a:r>
                <a:r>
                  <a:rPr lang="de-DE" dirty="0" err="1"/>
                  <a:t>prefix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filler</a:t>
                </a:r>
                <a:r>
                  <a:rPr lang="de-DE" dirty="0"/>
                  <a:t> (</a:t>
                </a:r>
                <a:r>
                  <a:rPr lang="de-DE" dirty="0" err="1"/>
                  <a:t>seeded</a:t>
                </a:r>
                <a:r>
                  <a:rPr lang="de-DE" dirty="0"/>
                  <a:t> PRNG)</a:t>
                </a:r>
                <a:br>
                  <a:rPr lang="de-DE" dirty="0"/>
                </a:b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idea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Take </a:t>
                </a:r>
                <a:r>
                  <a:rPr lang="de-DE" dirty="0" err="1"/>
                  <a:t>message</a:t>
                </a:r>
                <a:endParaRPr lang="de-DE" dirty="0"/>
              </a:p>
              <a:p>
                <a:pPr lvl="1"/>
                <a:r>
                  <a:rPr lang="de-DE" dirty="0"/>
                  <a:t>Plus a </a:t>
                </a:r>
                <a:r>
                  <a:rPr lang="de-DE" dirty="0" err="1"/>
                  <a:t>specified</a:t>
                </a:r>
                <a:r>
                  <a:rPr lang="de-DE" dirty="0"/>
                  <a:t> (</a:t>
                </a:r>
                <a:r>
                  <a:rPr lang="de-DE" dirty="0" err="1"/>
                  <a:t>by</a:t>
                </a:r>
                <a:r>
                  <a:rPr lang="de-DE" dirty="0"/>
                  <a:t> RBB)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bytes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/>
                  <a:t>(</a:t>
                </a:r>
                <a:r>
                  <a:rPr lang="de-DE" dirty="0" err="1"/>
                  <a:t>fixed</a:t>
                </a:r>
                <a:r>
                  <a:rPr lang="de-DE" dirty="0"/>
                  <a:t> </a:t>
                </a:r>
                <a:r>
                  <a:rPr lang="de-DE" dirty="0" err="1"/>
                  <a:t>stuffing</a:t>
                </a:r>
                <a:r>
                  <a:rPr lang="de-DE" dirty="0"/>
                  <a:t>) </a:t>
                </a:r>
                <a:br>
                  <a:rPr lang="de-DE" dirty="0"/>
                </a:br>
                <a:r>
                  <a:rPr lang="de-DE" dirty="0" err="1"/>
                  <a:t>Reflected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C2</a:t>
                </a:r>
              </a:p>
              <a:p>
                <a:pPr lvl="1"/>
                <a:r>
                  <a:rPr lang="en-US" dirty="0"/>
                  <a:t>Plus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This will disappear when decoding </a:t>
                </a:r>
                <a:r>
                  <a:rPr lang="en-US" i="1" dirty="0"/>
                  <a:t>p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  <a:blipFill>
                <a:blip r:embed="rId3"/>
                <a:stretch>
                  <a:fillRect l="-108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979329"/>
              </p:ext>
            </p:extLst>
          </p:nvPr>
        </p:nvGraphicFramePr>
        <p:xfrm>
          <a:off x="10150764" y="379990"/>
          <a:ext cx="1781034" cy="1386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8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0"/>
                        <a:ext cx="1781034" cy="1386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646B280-D931-4CA9-B9F2-D4B3A59F283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709152" y="4077732"/>
            <a:ext cx="1322740" cy="112299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5D5040C-1529-4D33-B8F9-22618E63F3BB}"/>
              </a:ext>
            </a:extLst>
          </p:cNvPr>
          <p:cNvSpPr txBox="1"/>
          <p:nvPr/>
        </p:nvSpPr>
        <p:spPr>
          <a:xfrm>
            <a:off x="5508079" y="5200728"/>
            <a:ext cx="240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padding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value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length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F95E28-F2A5-46A9-AF2D-C26E10A6C4E8}"/>
              </a:ext>
            </a:extLst>
          </p:cNvPr>
          <p:cNvSpPr txBox="1"/>
          <p:nvPr/>
        </p:nvSpPr>
        <p:spPr>
          <a:xfrm>
            <a:off x="7187071" y="5944446"/>
            <a:ext cx="240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729F049-699B-4A92-8789-63991C6D0F6C}"/>
              </a:ext>
            </a:extLst>
          </p:cNvPr>
          <p:cNvCxnSpPr>
            <a:cxnSpLocks/>
          </p:cNvCxnSpPr>
          <p:nvPr/>
        </p:nvCxnSpPr>
        <p:spPr>
          <a:xfrm flipH="1" flipV="1">
            <a:off x="8338861" y="4077730"/>
            <a:ext cx="49283" cy="180310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2E957E1-F021-4F7B-B792-9CAF5CF70BAE}"/>
                  </a:ext>
                </a:extLst>
              </p:cNvPr>
              <p:cNvSpPr txBox="1"/>
              <p:nvPr/>
            </p:nvSpPr>
            <p:spPr>
              <a:xfrm>
                <a:off x="9256660" y="5192406"/>
                <a:ext cx="29353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The </a:t>
                </a:r>
                <a:r>
                  <a:rPr lang="de-DE" dirty="0" err="1">
                    <a:solidFill>
                      <a:srgbClr val="FF0000"/>
                    </a:solidFill>
                  </a:rPr>
                  <a:t>padding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data</a:t>
                </a:r>
                <a:r>
                  <a:rPr lang="de-DE" dirty="0">
                    <a:solidFill>
                      <a:srgbClr val="FF0000"/>
                    </a:solidFill>
                  </a:rPr>
                  <a:t> (PRNG </a:t>
                </a:r>
                <a:r>
                  <a:rPr lang="de-DE" dirty="0" err="1">
                    <a:solidFill>
                      <a:srgbClr val="FF0000"/>
                    </a:solidFill>
                  </a:rPr>
                  <a:t>seeded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with</a:t>
                </a:r>
                <a:r>
                  <a:rPr lang="de-DE" dirty="0">
                    <a:solidFill>
                      <a:srgbClr val="FF0000"/>
                    </a:solidFill>
                  </a:rPr>
                  <a:t> s and </a:t>
                </a:r>
                <a:r>
                  <a:rPr lang="de-DE" dirty="0" err="1">
                    <a:solidFill>
                      <a:srgbClr val="FF0000"/>
                    </a:solidFill>
                  </a:rPr>
                  <a:t>length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2E957E1-F021-4F7B-B792-9CAF5CF7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660" y="5192406"/>
                <a:ext cx="2935340" cy="923330"/>
              </a:xfrm>
              <a:prstGeom prst="rect">
                <a:avLst/>
              </a:prstGeom>
              <a:blipFill>
                <a:blip r:embed="rId6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F65EC13-6EB8-4D88-B86E-E42DA043AE7F}"/>
              </a:ext>
            </a:extLst>
          </p:cNvPr>
          <p:cNvCxnSpPr>
            <a:cxnSpLocks/>
          </p:cNvCxnSpPr>
          <p:nvPr/>
        </p:nvCxnSpPr>
        <p:spPr>
          <a:xfrm flipH="1" flipV="1">
            <a:off x="9539934" y="4077730"/>
            <a:ext cx="915390" cy="111535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88682320-DB23-4065-A0BE-30F7A819773A}"/>
              </a:ext>
            </a:extLst>
          </p:cNvPr>
          <p:cNvSpPr txBox="1"/>
          <p:nvPr/>
        </p:nvSpPr>
        <p:spPr>
          <a:xfrm>
            <a:off x="4039977" y="4318564"/>
            <a:ext cx="266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1683C33-E29A-4ECD-A454-511F1EECC790}"/>
              </a:ext>
            </a:extLst>
          </p:cNvPr>
          <p:cNvCxnSpPr>
            <a:cxnSpLocks/>
          </p:cNvCxnSpPr>
          <p:nvPr/>
        </p:nvCxnSpPr>
        <p:spPr>
          <a:xfrm flipV="1">
            <a:off x="5827078" y="3955366"/>
            <a:ext cx="1266440" cy="36319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A73001FD-AD36-4E32-B7B8-F281EB87CA68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7E93E9F-568E-44E3-B691-0E7AB3511760}"/>
                  </a:ext>
                </a:extLst>
              </p:cNvPr>
              <p:cNvSpPr txBox="1"/>
              <p:nvPr/>
            </p:nvSpPr>
            <p:spPr>
              <a:xfrm>
                <a:off x="5827078" y="906913"/>
                <a:ext cx="5511114" cy="32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p>
                                      </m:s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7E93E9F-568E-44E3-B691-0E7AB351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078" y="906913"/>
                <a:ext cx="5511114" cy="3219471"/>
              </a:xfrm>
              <a:prstGeom prst="rect">
                <a:avLst/>
              </a:prstGeom>
              <a:blipFill>
                <a:blip r:embed="rId7"/>
                <a:stretch>
                  <a:fillRect b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6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de-CH" sz="5200" dirty="0" err="1"/>
              <a:t>Some</a:t>
            </a:r>
            <a:r>
              <a:rPr lang="de-CH" sz="5200" dirty="0"/>
              <a:t> </a:t>
            </a:r>
            <a:r>
              <a:rPr lang="de-CH" sz="5200" dirty="0" err="1"/>
              <a:t>catchy</a:t>
            </a:r>
            <a:r>
              <a:rPr lang="de-CH" sz="5200" dirty="0"/>
              <a:t> </a:t>
            </a:r>
            <a:r>
              <a:rPr lang="de-CH" sz="5200" dirty="0" err="1"/>
              <a:t>intro</a:t>
            </a:r>
            <a:endParaRPr lang="de-CH" sz="5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de-CH" dirty="0">
                <a:solidFill>
                  <a:schemeClr val="tx1"/>
                </a:solidFill>
              </a:rPr>
              <a:t>Anon.penet.fi ?</a:t>
            </a:r>
          </a:p>
          <a:p>
            <a:r>
              <a:rPr lang="de-CH" dirty="0">
                <a:solidFill>
                  <a:schemeClr val="tx1"/>
                </a:solidFill>
              </a:rPr>
              <a:t>Chinese </a:t>
            </a:r>
            <a:r>
              <a:rPr lang="de-CH" dirty="0" err="1">
                <a:solidFill>
                  <a:schemeClr val="tx1"/>
                </a:solidFill>
              </a:rPr>
              <a:t>great</a:t>
            </a:r>
            <a:r>
              <a:rPr lang="de-CH" dirty="0">
                <a:solidFill>
                  <a:schemeClr val="tx1"/>
                </a:solidFill>
              </a:rPr>
              <a:t> wall</a:t>
            </a:r>
          </a:p>
          <a:p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(3)</a:t>
            </a:r>
            <a:endParaRPr lang="en-US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38121"/>
              </p:ext>
            </p:extLst>
          </p:nvPr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Acrobat Document" r:id="rId3" imgW="2581150" imgH="2009775" progId="Acrobat.Document.DC">
                  <p:embed/>
                </p:oleObj>
              </mc:Choice>
              <mc:Fallback>
                <p:oleObj name="Acrobat Document" r:id="rId3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28E1EE4-4FE7-4712-A2B6-A05085279FCA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844031" y="1473199"/>
            <a:ext cx="2731905" cy="66907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2CB7B63-1744-4995-9762-66DB6116A7D8}"/>
              </a:ext>
            </a:extLst>
          </p:cNvPr>
          <p:cNvSpPr txBox="1"/>
          <p:nvPr/>
        </p:nvSpPr>
        <p:spPr>
          <a:xfrm>
            <a:off x="6575936" y="1680610"/>
            <a:ext cx="47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Block </a:t>
            </a:r>
            <a:r>
              <a:rPr lang="de-DE" dirty="0" err="1">
                <a:solidFill>
                  <a:srgbClr val="FF0000"/>
                </a:solidFill>
              </a:rPr>
              <a:t>size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operation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dependent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number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stripes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cipher</a:t>
            </a:r>
            <a:r>
              <a:rPr lang="de-DE" dirty="0">
                <a:solidFill>
                  <a:srgbClr val="FF0000"/>
                </a:solidFill>
              </a:rPr>
              <a:t> block </a:t>
            </a:r>
            <a:r>
              <a:rPr lang="de-DE" dirty="0" err="1">
                <a:solidFill>
                  <a:srgbClr val="FF0000"/>
                </a:solidFill>
              </a:rPr>
              <a:t>size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D083E8A-C4CD-472A-BBCE-1C6362564B04}"/>
              </a:ext>
            </a:extLst>
          </p:cNvPr>
          <p:cNvCxnSpPr>
            <a:cxnSpLocks/>
          </p:cNvCxnSpPr>
          <p:nvPr/>
        </p:nvCxnSpPr>
        <p:spPr>
          <a:xfrm flipH="1">
            <a:off x="2734322" y="914895"/>
            <a:ext cx="4326879" cy="8828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04C9A3C-2B70-4554-9236-8AC203FA98D1}"/>
              </a:ext>
            </a:extLst>
          </p:cNvPr>
          <p:cNvSpPr/>
          <p:nvPr/>
        </p:nvSpPr>
        <p:spPr>
          <a:xfrm>
            <a:off x="7137400" y="663757"/>
            <a:ext cx="301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length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original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329736C-398C-427C-A0FC-2E4BE50DB75A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48410394-CF42-460E-A56A-4C2AFB6D3653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3027285" y="2142275"/>
            <a:ext cx="3548651" cy="115681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C85CDD0-6669-4F1E-9BCE-8470011D984B}"/>
                  </a:ext>
                </a:extLst>
              </p:cNvPr>
              <p:cNvSpPr txBox="1"/>
              <p:nvPr/>
            </p:nvSpPr>
            <p:spPr>
              <a:xfrm>
                <a:off x="6575936" y="2975925"/>
                <a:ext cx="512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Length </a:t>
                </a:r>
                <a:r>
                  <a:rPr lang="de-DE" dirty="0" err="1">
                    <a:solidFill>
                      <a:srgbClr val="FF0000"/>
                    </a:solidFill>
                  </a:rPr>
                  <a:t>of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padded</a:t>
                </a:r>
                <a:r>
                  <a:rPr lang="de-DE" dirty="0">
                    <a:solidFill>
                      <a:srgbClr val="FF0000"/>
                    </a:solidFill>
                  </a:rPr>
                  <a:t> stream len(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without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the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padding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itself</a:t>
                </a:r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C85CDD0-6669-4F1E-9BCE-8470011D9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936" y="2975925"/>
                <a:ext cx="5129954" cy="646331"/>
              </a:xfrm>
              <a:prstGeom prst="rect">
                <a:avLst/>
              </a:prstGeom>
              <a:blipFill>
                <a:blip r:embed="rId5"/>
                <a:stretch>
                  <a:fillRect l="-107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0643A71-9253-47FD-8DBC-94066B0371F0}"/>
                  </a:ext>
                </a:extLst>
              </p:cNvPr>
              <p:cNvSpPr txBox="1"/>
              <p:nvPr/>
            </p:nvSpPr>
            <p:spPr>
              <a:xfrm>
                <a:off x="871111" y="717648"/>
                <a:ext cx="5365565" cy="35888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p>
                                      </m:s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de-DE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𝑙𝑒𝑛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)−4</m:t>
                            </m:r>
                          </m:e>
                        </m:d>
                      </m:e>
                    </m:d>
                  </m:oMath>
                </a14:m>
                <a:endParaRPr lang="de-DE" sz="2400" b="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0643A71-9253-47FD-8DBC-94066B03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11" y="717648"/>
                <a:ext cx="5365565" cy="3588803"/>
              </a:xfrm>
              <a:prstGeom prst="rect">
                <a:avLst/>
              </a:prstGeom>
              <a:blipFill>
                <a:blip r:embed="rId6"/>
                <a:stretch>
                  <a:fillRect l="-341" b="-1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81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4A6F49B-1BF3-431E-BDAD-2551FCD46532}"/>
                  </a:ext>
                </a:extLst>
              </p:cNvPr>
              <p:cNvSpPr txBox="1"/>
              <p:nvPr/>
            </p:nvSpPr>
            <p:spPr>
              <a:xfrm>
                <a:off x="59893" y="717648"/>
                <a:ext cx="6176783" cy="32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p>
                                      </m:s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)−4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4A6F49B-1BF3-431E-BDAD-2551FCD46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" y="717648"/>
                <a:ext cx="6176783" cy="3219471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(3)</a:t>
            </a:r>
            <a:endParaRPr lang="en-US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28E1EE4-4FE7-4712-A2B6-A05085279FCA}"/>
              </a:ext>
            </a:extLst>
          </p:cNvPr>
          <p:cNvCxnSpPr>
            <a:cxnSpLocks/>
            <a:stCxn id="27" idx="0"/>
            <a:endCxn id="28" idx="5"/>
          </p:cNvCxnSpPr>
          <p:nvPr/>
        </p:nvCxnSpPr>
        <p:spPr>
          <a:xfrm flipH="1" flipV="1">
            <a:off x="4967643" y="2999935"/>
            <a:ext cx="3453530" cy="1344773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2CB7B63-1744-4995-9762-66DB6116A7D8}"/>
              </a:ext>
            </a:extLst>
          </p:cNvPr>
          <p:cNvSpPr txBox="1"/>
          <p:nvPr/>
        </p:nvSpPr>
        <p:spPr>
          <a:xfrm>
            <a:off x="5420337" y="4344708"/>
            <a:ext cx="600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>
                <a:solidFill>
                  <a:srgbClr val="FF0000"/>
                </a:solidFill>
              </a:rPr>
              <a:t>C1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generates</a:t>
            </a:r>
            <a:r>
              <a:rPr lang="de-DE" dirty="0">
                <a:solidFill>
                  <a:srgbClr val="FF0000"/>
                </a:solidFill>
              </a:rPr>
              <a:t> a multiple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i="1" dirty="0">
                <a:solidFill>
                  <a:srgbClr val="FF0000"/>
                </a:solidFill>
              </a:rPr>
              <a:t>l</a:t>
            </a:r>
            <a:r>
              <a:rPr lang="de-DE" dirty="0">
                <a:solidFill>
                  <a:srgbClr val="FF0000"/>
                </a:solidFill>
              </a:rPr>
              <a:t>.</a:t>
            </a:r>
          </a:p>
          <a:p>
            <a:pPr algn="ctr"/>
            <a:r>
              <a:rPr lang="de-DE" dirty="0" err="1">
                <a:solidFill>
                  <a:srgbClr val="FF0000"/>
                </a:solidFill>
              </a:rPr>
              <a:t>Guarantees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any</a:t>
            </a:r>
            <a:r>
              <a:rPr lang="de-DE" dirty="0">
                <a:solidFill>
                  <a:srgbClr val="FF0000"/>
                </a:solidFill>
              </a:rPr>
              <a:t> p&gt;</a:t>
            </a:r>
            <a:r>
              <a:rPr lang="de-DE" dirty="0" err="1">
                <a:solidFill>
                  <a:srgbClr val="FF0000"/>
                </a:solidFill>
              </a:rPr>
              <a:t>len</a:t>
            </a:r>
            <a:r>
              <a:rPr lang="de-DE" dirty="0">
                <a:solidFill>
                  <a:srgbClr val="FF0000"/>
                </a:solidFill>
              </a:rPr>
              <a:t>(X)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valid </a:t>
            </a:r>
            <a:r>
              <a:rPr lang="de-DE" dirty="0" err="1">
                <a:solidFill>
                  <a:srgbClr val="FF0000"/>
                </a:solidFill>
              </a:rPr>
              <a:t>as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AFC1297-FE74-4090-A73D-CBA324A8A5CE}"/>
              </a:ext>
            </a:extLst>
          </p:cNvPr>
          <p:cNvSpPr/>
          <p:nvPr/>
        </p:nvSpPr>
        <p:spPr>
          <a:xfrm>
            <a:off x="1602481" y="2178300"/>
            <a:ext cx="3942533" cy="96260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3DBDED8-2A5E-41D8-9826-FBF8393457F2}"/>
              </a:ext>
            </a:extLst>
          </p:cNvPr>
          <p:cNvSpPr/>
          <p:nvPr/>
        </p:nvSpPr>
        <p:spPr>
          <a:xfrm>
            <a:off x="3264994" y="1436185"/>
            <a:ext cx="421629" cy="382742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D083E8A-C4CD-472A-BBCE-1C6362564B04}"/>
              </a:ext>
            </a:extLst>
          </p:cNvPr>
          <p:cNvCxnSpPr>
            <a:cxnSpLocks/>
            <a:stCxn id="38" idx="1"/>
            <a:endCxn id="34" idx="6"/>
          </p:cNvCxnSpPr>
          <p:nvPr/>
        </p:nvCxnSpPr>
        <p:spPr>
          <a:xfrm flipH="1" flipV="1">
            <a:off x="3686623" y="1627556"/>
            <a:ext cx="3242293" cy="101240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04C9A3C-2B70-4554-9236-8AC203FA98D1}"/>
              </a:ext>
            </a:extLst>
          </p:cNvPr>
          <p:cNvSpPr/>
          <p:nvPr/>
        </p:nvSpPr>
        <p:spPr>
          <a:xfrm>
            <a:off x="6928916" y="2178300"/>
            <a:ext cx="5002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C2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fixed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bytes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.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Guarantees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i="1" dirty="0">
                <a:solidFill>
                  <a:srgbClr val="FF0000"/>
                </a:solidFill>
              </a:rPr>
              <a:t>p&lt;=</a:t>
            </a:r>
            <a:r>
              <a:rPr lang="de-DE" i="1" dirty="0" err="1">
                <a:solidFill>
                  <a:srgbClr val="FF0000"/>
                </a:solidFill>
              </a:rPr>
              <a:t>len</a:t>
            </a:r>
            <a:r>
              <a:rPr lang="de-DE" i="1" dirty="0">
                <a:solidFill>
                  <a:srgbClr val="FF0000"/>
                </a:solidFill>
              </a:rPr>
              <a:t>(X)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valid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329736C-398C-427C-A0FC-2E4BE50DB75A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E9C6C3-EF98-45E5-8AFC-BBAC7BF41911}"/>
              </a:ext>
            </a:extLst>
          </p:cNvPr>
          <p:cNvSpPr txBox="1"/>
          <p:nvPr/>
        </p:nvSpPr>
        <p:spPr>
          <a:xfrm>
            <a:off x="5420336" y="5814389"/>
            <a:ext cx="6001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C1 and C2 are only required if the padding value is verified. They are NOT required for successful decoding.</a:t>
            </a:r>
          </a:p>
        </p:txBody>
      </p:sp>
    </p:spTree>
    <p:extLst>
      <p:ext uri="{BB962C8B-B14F-4D97-AF65-F5344CB8AC3E}">
        <p14:creationId xmlns:p14="http://schemas.microsoft.com/office/powerpoint/2010/main" val="320460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4" grpId="0" animBg="1"/>
      <p:bldP spid="3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(4)</a:t>
            </a:r>
            <a:endParaRPr lang="en-US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Acrobat Document" r:id="rId3" imgW="2581150" imgH="2009775" progId="Acrobat.Document.DC">
                  <p:embed/>
                </p:oleObj>
              </mc:Choice>
              <mc:Fallback>
                <p:oleObj name="Acrobat Document" r:id="rId3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24B192B-31A9-4A6B-B329-787AD0DF1B75}"/>
              </a:ext>
            </a:extLst>
          </p:cNvPr>
          <p:cNvSpPr txBox="1"/>
          <p:nvPr/>
        </p:nvSpPr>
        <p:spPr>
          <a:xfrm>
            <a:off x="504825" y="485775"/>
            <a:ext cx="95916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Up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messagehas</a:t>
            </a:r>
            <a:r>
              <a:rPr lang="de-DE" dirty="0"/>
              <a:t> a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Read-Solomon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padding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encryption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padding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2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Let‘s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Reed-Solomon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C67A8E-5633-49C5-B392-872B7344DF38}"/>
              </a:ext>
            </a:extLst>
          </p:cNvPr>
          <p:cNvSpPr txBox="1"/>
          <p:nvPr/>
        </p:nvSpPr>
        <p:spPr>
          <a:xfrm>
            <a:off x="1562100" y="2038549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Interlude</a:t>
            </a:r>
            <a:r>
              <a:rPr lang="de-DE" dirty="0">
                <a:solidFill>
                  <a:srgbClr val="FF0000"/>
                </a:solidFill>
              </a:rPr>
              <a:t>: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Reed Solomon (RS)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code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typically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error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correction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It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constant</a:t>
            </a:r>
            <a:r>
              <a:rPr lang="de-DE" dirty="0">
                <a:solidFill>
                  <a:srgbClr val="FF0000"/>
                </a:solidFill>
              </a:rPr>
              <a:t> but </a:t>
            </a:r>
            <a:r>
              <a:rPr lang="de-DE" dirty="0" err="1">
                <a:solidFill>
                  <a:srgbClr val="FF0000"/>
                </a:solidFill>
              </a:rPr>
              <a:t>selectable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ammount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error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correction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information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allowing</a:t>
            </a:r>
            <a:r>
              <a:rPr lang="de-DE" dirty="0">
                <a:solidFill>
                  <a:srgbClr val="FF0000"/>
                </a:solidFill>
              </a:rPr>
              <a:t> m out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n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chunks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fail.</a:t>
            </a:r>
          </a:p>
          <a:p>
            <a:r>
              <a:rPr lang="de-DE" dirty="0">
                <a:solidFill>
                  <a:srgbClr val="FF0000"/>
                </a:solidFill>
              </a:rPr>
              <a:t>RS in real </a:t>
            </a:r>
            <a:r>
              <a:rPr lang="de-DE" dirty="0" err="1">
                <a:solidFill>
                  <a:srgbClr val="FF0000"/>
                </a:solidFill>
              </a:rPr>
              <a:t>world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typically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in a </a:t>
            </a:r>
            <a:r>
              <a:rPr lang="de-DE" dirty="0" err="1">
                <a:solidFill>
                  <a:srgbClr val="FF0000"/>
                </a:solidFill>
              </a:rPr>
              <a:t>stripped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manner</a:t>
            </a:r>
            <a:r>
              <a:rPr lang="de-DE" dirty="0">
                <a:solidFill>
                  <a:srgbClr val="FF0000"/>
                </a:solidFill>
              </a:rPr>
              <a:t> in RAID6 </a:t>
            </a:r>
            <a:r>
              <a:rPr lang="de-DE" dirty="0" err="1">
                <a:solidFill>
                  <a:srgbClr val="FF0000"/>
                </a:solidFill>
              </a:rPr>
              <a:t>systems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allow</a:t>
            </a:r>
            <a:r>
              <a:rPr lang="de-DE" dirty="0">
                <a:solidFill>
                  <a:srgbClr val="FF0000"/>
                </a:solidFill>
              </a:rPr>
              <a:t> multiple </a:t>
            </a:r>
            <a:r>
              <a:rPr lang="de-DE" dirty="0" err="1">
                <a:solidFill>
                  <a:srgbClr val="FF0000"/>
                </a:solidFill>
              </a:rPr>
              <a:t>disks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fail </a:t>
            </a:r>
            <a:r>
              <a:rPr lang="de-DE" dirty="0" err="1">
                <a:solidFill>
                  <a:srgbClr val="FF0000"/>
                </a:solidFill>
              </a:rPr>
              <a:t>without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loosing</a:t>
            </a:r>
            <a:r>
              <a:rPr lang="de-DE" dirty="0">
                <a:solidFill>
                  <a:srgbClr val="FF0000"/>
                </a:solidFill>
              </a:rPr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F03CA59-3EB8-41B2-B4E9-43178F68E632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(5)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563034"/>
                <a:ext cx="4011356" cy="361526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𝑚𝑎𝑡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𝑙𝑒𝑛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𝐺𝐹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row</m:t>
                    </m:r>
                    <m:r>
                      <m:rPr>
                        <m:nor/>
                      </m:rPr>
                      <a:rPr lang="en-US" dirty="0"/>
                      <m:t>2</m:t>
                    </m:r>
                    <m:r>
                      <m:rPr>
                        <m:nor/>
                      </m:rPr>
                      <a:rPr lang="en-US" dirty="0"/>
                      <m:t>ve</m:t>
                    </m:r>
                    <m:r>
                      <m:rPr>
                        <m:nor/>
                      </m:rPr>
                      <a:rPr lang="de-DE" b="0" i="0" dirty="0" smtClean="0"/>
                      <m:t>c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563034"/>
                <a:ext cx="4011356" cy="3615267"/>
              </a:xfrm>
              <a:blipFill>
                <a:blip r:embed="rId3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BD24114-9827-4424-8E36-3BF24C8EA23E}"/>
              </a:ext>
            </a:extLst>
          </p:cNvPr>
          <p:cNvSpPr txBox="1"/>
          <p:nvPr/>
        </p:nvSpPr>
        <p:spPr>
          <a:xfrm>
            <a:off x="5053265" y="1260348"/>
            <a:ext cx="493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allign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 in a </a:t>
            </a:r>
            <a:r>
              <a:rPr lang="de-DE" dirty="0" err="1">
                <a:solidFill>
                  <a:srgbClr val="FF0000"/>
                </a:solidFill>
              </a:rPr>
              <a:t>matrix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B8075A4-A0BA-41CD-AB92-6D80097435D8}"/>
              </a:ext>
            </a:extLst>
          </p:cNvPr>
          <p:cNvCxnSpPr>
            <a:cxnSpLocks/>
          </p:cNvCxnSpPr>
          <p:nvPr/>
        </p:nvCxnSpPr>
        <p:spPr>
          <a:xfrm flipH="1">
            <a:off x="3775330" y="1445424"/>
            <a:ext cx="1260390" cy="1362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D312AB4-EEB6-4B09-BB83-2AD923754DC9}"/>
              </a:ext>
            </a:extLst>
          </p:cNvPr>
          <p:cNvSpPr txBox="1"/>
          <p:nvPr/>
        </p:nvSpPr>
        <p:spPr>
          <a:xfrm>
            <a:off x="5053264" y="2049392"/>
            <a:ext cx="600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prepare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suitable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Vandermonde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matrix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i="1" dirty="0">
                <a:solidFill>
                  <a:srgbClr val="FF0000"/>
                </a:solidFill>
              </a:rPr>
              <a:t>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rows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i="1" dirty="0">
                <a:solidFill>
                  <a:srgbClr val="FF0000"/>
                </a:solidFill>
              </a:rPr>
              <a:t>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colums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BA9C364-7467-435E-807A-919C5654153E}"/>
              </a:ext>
            </a:extLst>
          </p:cNvPr>
          <p:cNvCxnSpPr>
            <a:cxnSpLocks/>
          </p:cNvCxnSpPr>
          <p:nvPr/>
        </p:nvCxnSpPr>
        <p:spPr>
          <a:xfrm flipH="1">
            <a:off x="3775330" y="2234468"/>
            <a:ext cx="1260390" cy="1362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BB125488-1BB0-4E89-8B2E-03A12F5B1DD6}"/>
              </a:ext>
            </a:extLst>
          </p:cNvPr>
          <p:cNvSpPr txBox="1"/>
          <p:nvPr/>
        </p:nvSpPr>
        <p:spPr>
          <a:xfrm>
            <a:off x="5070808" y="2830519"/>
            <a:ext cx="6000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apply</a:t>
            </a:r>
            <a:r>
              <a:rPr lang="de-DE" dirty="0">
                <a:solidFill>
                  <a:srgbClr val="FF0000"/>
                </a:solidFill>
              </a:rPr>
              <a:t> RS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result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matrix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redundancy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information</a:t>
            </a:r>
            <a:r>
              <a:rPr lang="de-DE">
                <a:solidFill>
                  <a:srgbClr val="FF0000"/>
                </a:solidFill>
              </a:rPr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CB0827A-FD94-467A-8D6D-CDCF620D221E}"/>
              </a:ext>
            </a:extLst>
          </p:cNvPr>
          <p:cNvCxnSpPr>
            <a:cxnSpLocks/>
          </p:cNvCxnSpPr>
          <p:nvPr/>
        </p:nvCxnSpPr>
        <p:spPr>
          <a:xfrm flipH="1">
            <a:off x="3792874" y="3015595"/>
            <a:ext cx="1260390" cy="1362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ED4933-606F-4D86-A592-DEE6FF5D505C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387982" y="3835943"/>
            <a:ext cx="665282" cy="30658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34DDDF4-2BEC-4499-B9CD-C5BF83DE52C4}"/>
              </a:ext>
            </a:extLst>
          </p:cNvPr>
          <p:cNvSpPr txBox="1"/>
          <p:nvPr/>
        </p:nvSpPr>
        <p:spPr>
          <a:xfrm>
            <a:off x="5053264" y="3957864"/>
            <a:ext cx="600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rows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8AAF95-4039-463D-B186-AB155A816BDF}"/>
              </a:ext>
            </a:extLst>
          </p:cNvPr>
          <p:cNvSpPr/>
          <p:nvPr/>
        </p:nvSpPr>
        <p:spPr>
          <a:xfrm>
            <a:off x="9821524" y="883471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1" y="563034"/>
                <a:ext cx="11116492" cy="1966553"/>
              </a:xfrm>
            </p:spPr>
            <p:txBody>
              <a:bodyPr/>
              <a:lstStyle/>
              <a:p>
                <a:r>
                  <a:rPr lang="en-US" dirty="0"/>
                  <a:t>Now we do the last step (the encryption 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Encryption is necessary as the chunks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 leak parameters of the RS operation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1" y="563034"/>
                <a:ext cx="11116492" cy="1966553"/>
              </a:xfrm>
              <a:blipFill>
                <a:blip r:embed="rId3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6634E276-5C14-48E7-8C80-A984D0A647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33" y="2387821"/>
            <a:ext cx="4588051" cy="3615268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1A0F822-533E-47DF-9D16-87DBD758190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391492" y="3134121"/>
            <a:ext cx="1279308" cy="19299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0580773-1499-4321-A5D7-F353A2B6D1B6}"/>
              </a:ext>
            </a:extLst>
          </p:cNvPr>
          <p:cNvSpPr txBox="1"/>
          <p:nvPr/>
        </p:nvSpPr>
        <p:spPr>
          <a:xfrm>
            <a:off x="838200" y="2672456"/>
            <a:ext cx="555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rgbClr val="FF0000"/>
                </a:solidFill>
              </a:rPr>
              <a:t>Entropy</a:t>
            </a:r>
            <a:r>
              <a:rPr lang="de-DE" dirty="0">
                <a:solidFill>
                  <a:srgbClr val="FF0000"/>
                </a:solidFill>
              </a:rPr>
              <a:t> and Monte Carlo PI </a:t>
            </a:r>
            <a:r>
              <a:rPr lang="de-DE" dirty="0" err="1">
                <a:solidFill>
                  <a:srgbClr val="FF0000"/>
                </a:solidFill>
              </a:rPr>
              <a:t>without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varying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parameters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same block WITHOUT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4BF8FF8-D6F9-49CB-907C-394191A9057B}"/>
              </a:ext>
            </a:extLst>
          </p:cNvPr>
          <p:cNvSpPr txBox="1"/>
          <p:nvPr/>
        </p:nvSpPr>
        <p:spPr>
          <a:xfrm>
            <a:off x="903747" y="4025667"/>
            <a:ext cx="555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rgbClr val="FF0000"/>
                </a:solidFill>
              </a:rPr>
              <a:t>Entropy</a:t>
            </a:r>
            <a:r>
              <a:rPr lang="de-DE" dirty="0">
                <a:solidFill>
                  <a:srgbClr val="FF0000"/>
                </a:solidFill>
              </a:rPr>
              <a:t> and Monte Carlo PI </a:t>
            </a:r>
            <a:r>
              <a:rPr lang="de-DE" dirty="0" err="1">
                <a:solidFill>
                  <a:srgbClr val="FF0000"/>
                </a:solidFill>
              </a:rPr>
              <a:t>without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varying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parameters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same block WITH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4AF0C73-D474-464C-8B75-8F88D0E57B7B}"/>
              </a:ext>
            </a:extLst>
          </p:cNvPr>
          <p:cNvCxnSpPr>
            <a:cxnSpLocks/>
          </p:cNvCxnSpPr>
          <p:nvPr/>
        </p:nvCxnSpPr>
        <p:spPr>
          <a:xfrm>
            <a:off x="6457039" y="4487332"/>
            <a:ext cx="1213761" cy="31326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D182EE7A-2A92-4864-A66E-82892D13C5CD}"/>
              </a:ext>
            </a:extLst>
          </p:cNvPr>
          <p:cNvSpPr/>
          <p:nvPr/>
        </p:nvSpPr>
        <p:spPr>
          <a:xfrm>
            <a:off x="9821524" y="1264816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(6)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1387391"/>
                <a:ext cx="11116492" cy="3222709"/>
              </a:xfrm>
            </p:spPr>
            <p:txBody>
              <a:bodyPr>
                <a:normAutofit/>
              </a:bodyPr>
              <a:lstStyle/>
              <a:p>
                <a:r>
                  <a:rPr lang="de-DE" sz="1200" dirty="0"/>
                  <a:t>The reverse </a:t>
                </a:r>
                <a:r>
                  <a:rPr lang="de-DE" sz="1200" dirty="0" err="1"/>
                  <a:t>operation</a:t>
                </a:r>
                <a:r>
                  <a:rPr lang="de-DE" sz="1200" dirty="0"/>
                  <a:t> </a:t>
                </a:r>
                <a:r>
                  <a:rPr lang="de-DE" sz="1200" dirty="0" err="1"/>
                  <a:t>is</a:t>
                </a:r>
                <a:r>
                  <a:rPr lang="de-DE" sz="1200" dirty="0"/>
                  <a:t> </a:t>
                </a:r>
                <a:r>
                  <a:rPr lang="de-DE" sz="1200" dirty="0" err="1"/>
                  <a:t>applied</a:t>
                </a:r>
                <a:r>
                  <a:rPr lang="de-DE" sz="1200" dirty="0"/>
                  <a:t> </a:t>
                </a:r>
                <a:r>
                  <a:rPr lang="de-DE" sz="1200" dirty="0" err="1"/>
                  <a:t>by</a:t>
                </a:r>
                <a:r>
                  <a:rPr lang="de-DE" sz="1200" dirty="0"/>
                  <a:t> </a:t>
                </a:r>
                <a:r>
                  <a:rPr lang="de-DE" sz="1200" dirty="0" err="1"/>
                  <a:t>inversoing</a:t>
                </a:r>
                <a:r>
                  <a:rPr lang="de-DE" sz="1200" dirty="0"/>
                  <a:t> all </a:t>
                </a:r>
                <a:r>
                  <a:rPr lang="de-DE" sz="1200" dirty="0" err="1"/>
                  <a:t>operations</a:t>
                </a:r>
                <a:endParaRPr lang="de-DE" sz="1200" dirty="0"/>
              </a:p>
              <a:p>
                <a:pPr lvl="1"/>
                <a:r>
                  <a:rPr lang="de-DE" sz="1100" dirty="0"/>
                  <a:t>Pick </a:t>
                </a:r>
                <a:r>
                  <a:rPr lang="de-DE" sz="1100" dirty="0" err="1"/>
                  <a:t>any</a:t>
                </a:r>
                <a:r>
                  <a:rPr lang="de-DE" sz="1100" dirty="0"/>
                  <a:t> </a:t>
                </a:r>
                <a:r>
                  <a:rPr lang="de-DE" sz="1100" dirty="0" err="1"/>
                  <a:t>available</a:t>
                </a:r>
                <a:r>
                  <a:rPr lang="de-DE" sz="1100" dirty="0"/>
                  <a:t>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100" dirty="0"/>
                  <a:t> blocks of payload (they all must have the same length).</a:t>
                </a:r>
              </a:p>
              <a:p>
                <a:pPr lvl="1"/>
                <a:r>
                  <a:rPr lang="en-US" sz="1100" dirty="0"/>
                  <a:t>Decrypt the blocks by 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sSub>
                          <m:sSubPr>
                            <m:ctrlPr>
                              <a:rPr lang="de-DE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dirty="0"/>
                  <a:t> and arrange them in rows of a matrix </a:t>
                </a:r>
                <a:r>
                  <a:rPr lang="en-US" sz="1100" b="1" i="1" dirty="0"/>
                  <a:t>A</a:t>
                </a:r>
                <a:r>
                  <a:rPr lang="en-US" sz="1100" dirty="0"/>
                  <a:t>.</a:t>
                </a:r>
              </a:p>
              <a:p>
                <a:pPr lvl="1"/>
                <a:r>
                  <a:rPr lang="en-US" sz="1100" dirty="0"/>
                  <a:t>Eliminate in the </a:t>
                </a:r>
                <a:r>
                  <a:rPr lang="en-US" sz="1100" dirty="0" err="1"/>
                  <a:t>Vandermonde</a:t>
                </a:r>
                <a:r>
                  <a:rPr lang="en-US" sz="1100" dirty="0"/>
                  <a:t> matrix the discarded payload lines </a:t>
                </a:r>
                <a:r>
                  <a:rPr lang="de-DE" sz="1100" dirty="0">
                    <a:sym typeface="Wingdings" panose="05000000000000000000" pitchFamily="2" charset="2"/>
                  </a:rPr>
                  <a:t></a:t>
                </a:r>
                <a:r>
                  <a:rPr lang="de-DE" sz="1100" b="1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𝑽</m:t>
                    </m:r>
                    <m:r>
                      <a:rPr lang="de-DE" sz="1100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′</m:t>
                    </m:r>
                  </m:oMath>
                </a14:m>
                <a:endParaRPr lang="en-US" sz="1100" dirty="0"/>
              </a:p>
              <a:p>
                <a:pPr lvl="1"/>
                <a:r>
                  <a:rPr lang="en-US" sz="1100" dirty="0"/>
                  <a:t>invert </a:t>
                </a:r>
                <a:r>
                  <a:rPr lang="en-US" sz="1100" b="1" i="1" dirty="0"/>
                  <a:t>V’</a:t>
                </a:r>
                <a:r>
                  <a:rPr lang="de-DE" sz="1100" i="1" dirty="0">
                    <a:sym typeface="Wingdings" panose="05000000000000000000" pitchFamily="2" charset="2"/>
                  </a:rPr>
                  <a:t> </a:t>
                </a:r>
                <a:r>
                  <a:rPr lang="de-DE" sz="11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1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1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𝑽</m:t>
                        </m:r>
                        <m:r>
                          <a:rPr lang="de-DE" sz="11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endParaRPr lang="en-US" sz="1100" dirty="0"/>
              </a:p>
              <a:p>
                <a:pPr lvl="1"/>
                <a:r>
                  <a:rPr lang="en-US" sz="1100" dirty="0"/>
                  <a:t>Calculate </a:t>
                </a:r>
                <a14:m>
                  <m:oMath xmlns:m="http://schemas.openxmlformats.org/officeDocument/2006/math"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de-DE" sz="11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de-DE" sz="11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de-DE" sz="11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𝑮𝑭</m:t>
                    </m:r>
                    <m:d>
                      <m:dPr>
                        <m:ctrlPr>
                          <a:rPr lang="de-DE" sz="11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1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de-DE" sz="11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/>
                  <a:t> resulting in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1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1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/>
                  <a:t>and arrange </a:t>
                </a:r>
                <a:r>
                  <a:rPr lang="en-US" sz="1100" b="1" i="1" dirty="0"/>
                  <a:t>M</a:t>
                </a:r>
                <a:r>
                  <a:rPr lang="en-US" sz="1100" dirty="0"/>
                  <a:t> as a byte stream.</a:t>
                </a:r>
              </a:p>
              <a:p>
                <a:pPr lvl="1"/>
                <a:r>
                  <a:rPr lang="en-US" sz="1100" dirty="0"/>
                  <a:t>Get the first four bytes p and cut the payload to its original size by calculating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1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r>
                  <a:rPr lang="en-US" sz="1100" dirty="0"/>
                  <a:t>.</a:t>
                </a:r>
              </a:p>
              <a:p>
                <a:r>
                  <a:rPr lang="en-US" sz="1200" dirty="0"/>
                  <a:t>Verify the padding (if possible; requires </a:t>
                </a:r>
                <a:r>
                  <a:rPr lang="en-US" sz="1200" i="1" dirty="0"/>
                  <a:t>s</a:t>
                </a:r>
                <a:r>
                  <a:rPr lang="en-US" sz="1200" dirty="0"/>
                  <a:t>):</a:t>
                </a:r>
              </a:p>
              <a:p>
                <a:pPr lvl="1"/>
                <a:r>
                  <a:rPr lang="en-US" sz="1100" dirty="0"/>
                  <a:t>Verify that the padded space matches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ctrlPr>
                              <a:rPr lang="de-DE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387391"/>
                <a:ext cx="11116492" cy="3222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0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feil: nach unten 1">
            <a:extLst>
              <a:ext uri="{FF2B5EF4-FFF2-40B4-BE49-F238E27FC236}">
                <a16:creationId xmlns:a16="http://schemas.microsoft.com/office/drawing/2014/main" id="{E8FC2F72-953C-436B-B35E-BF6784A2F4D6}"/>
              </a:ext>
            </a:extLst>
          </p:cNvPr>
          <p:cNvSpPr/>
          <p:nvPr/>
        </p:nvSpPr>
        <p:spPr>
          <a:xfrm rot="10800000">
            <a:off x="10640750" y="378787"/>
            <a:ext cx="801059" cy="1386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ED43D1EB-36FF-45A7-B2C3-7697A27CA405}"/>
                  </a:ext>
                </a:extLst>
              </p:cNvPr>
              <p:cNvSpPr/>
              <p:nvPr/>
            </p:nvSpPr>
            <p:spPr>
              <a:xfrm>
                <a:off x="3984819" y="702809"/>
                <a:ext cx="38535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ED43D1EB-36FF-45A7-B2C3-7697A27CA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19" y="702809"/>
                <a:ext cx="3853555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93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D4093-3A0E-498D-AAEE-C35A3990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en-US" sz="1800" dirty="0"/>
              <a:t>Routing Strategies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20FF3-1236-4EF8-9273-41B4CE5E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addRedundancy</a:t>
            </a:r>
            <a:r>
              <a:rPr lang="en-US" dirty="0"/>
              <a:t> to add decoy</a:t>
            </a:r>
          </a:p>
          <a:p>
            <a:pPr lvl="1"/>
            <a:r>
              <a:rPr lang="en-US" dirty="0"/>
              <a:t>Use either encrypt or decrypt to </a:t>
            </a:r>
            <a:r>
              <a:rPr lang="en-US" dirty="0" err="1"/>
              <a:t>onionize</a:t>
            </a:r>
            <a:endParaRPr lang="en-US" dirty="0"/>
          </a:p>
          <a:p>
            <a:pPr lvl="1"/>
            <a:r>
              <a:rPr lang="en-US" dirty="0"/>
              <a:t>Use Split and merge to join/distribute traffic (requires </a:t>
            </a:r>
            <a:r>
              <a:rPr lang="en-US" dirty="0" err="1"/>
              <a:t>onionizing</a:t>
            </a:r>
            <a:r>
              <a:rPr lang="en-US" dirty="0"/>
              <a:t> or </a:t>
            </a:r>
            <a:r>
              <a:rPr lang="en-US" dirty="0" err="1"/>
              <a:t>addRedundancy</a:t>
            </a:r>
            <a:r>
              <a:rPr lang="en-US" dirty="0"/>
              <a:t> step)</a:t>
            </a:r>
          </a:p>
        </p:txBody>
      </p:sp>
    </p:spTree>
    <p:extLst>
      <p:ext uri="{BB962C8B-B14F-4D97-AF65-F5344CB8AC3E}">
        <p14:creationId xmlns:p14="http://schemas.microsoft.com/office/powerpoint/2010/main" val="38001386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417CB7C-9DA4-4532-95E7-5A6DA8A94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Addon </a:t>
            </a:r>
            <a:r>
              <a:rPr lang="en-US" dirty="0" err="1"/>
              <a:t>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01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type-0 remailer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>
              <a:buFontTx/>
              <a:buChar char="-"/>
            </a:pPr>
            <a:r>
              <a:rPr lang="en-US" dirty="0"/>
              <a:t>Only MV as endpoints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4544736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Type-0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>
              <a:buFontTx/>
              <a:buChar char="-"/>
            </a:pPr>
            <a:r>
              <a:rPr lang="en-US" dirty="0"/>
              <a:t>Easily observable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780723" y="3142695"/>
            <a:ext cx="4544736" cy="1411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algn="ctr">
              <a:buFontTx/>
              <a:buChar char="-"/>
            </a:pPr>
            <a:r>
              <a:rPr lang="en-US" dirty="0"/>
              <a:t>Anonymity breakable by router</a:t>
            </a:r>
          </a:p>
        </p:txBody>
      </p:sp>
    </p:spTree>
    <p:extLst>
      <p:ext uri="{BB962C8B-B14F-4D97-AF65-F5344CB8AC3E}">
        <p14:creationId xmlns:p14="http://schemas.microsoft.com/office/powerpoint/2010/main" val="445031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type-0 remailer (</a:t>
            </a:r>
            <a:r>
              <a:rPr lang="en-US" sz="1800" dirty="0" err="1"/>
              <a:t>Nym</a:t>
            </a:r>
            <a:r>
              <a:rPr lang="en-US" sz="1800" dirty="0"/>
              <a:t>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4544736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Type-0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No dedicated Transport protocol</a:t>
            </a:r>
          </a:p>
          <a:p>
            <a:pPr>
              <a:buFontTx/>
              <a:buChar char="-"/>
            </a:pPr>
            <a:r>
              <a:rPr lang="en-US" dirty="0"/>
              <a:t>Easily observable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780723" y="3142695"/>
            <a:ext cx="4544736" cy="1411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marL="0" indent="0" algn="ctr">
              <a:buFont typeface="Wingdings 3" panose="05040102010807070707" pitchFamily="18" charset="2"/>
              <a:buNone/>
            </a:pPr>
            <a:r>
              <a:rPr lang="en-US" dirty="0"/>
              <a:t>+ No dedicated transport protocol</a:t>
            </a:r>
          </a:p>
          <a:p>
            <a:pPr algn="ctr">
              <a:buFontTx/>
              <a:buChar char="-"/>
            </a:pPr>
            <a:r>
              <a:rPr lang="en-US" dirty="0"/>
              <a:t>Anonymity breakable by router</a:t>
            </a:r>
          </a:p>
        </p:txBody>
      </p:sp>
    </p:spTree>
    <p:extLst>
      <p:ext uri="{BB962C8B-B14F-4D97-AF65-F5344CB8AC3E}">
        <p14:creationId xmlns:p14="http://schemas.microsoft.com/office/powerpoint/2010/main" val="1306017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89D346-FD24-4FBA-A956-3200CC175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4926" y="5092700"/>
            <a:ext cx="420500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Content</a:t>
            </a:r>
          </a:p>
        </p:txBody>
      </p:sp>
      <p:sp useBgFill="1">
        <p:nvSpPr>
          <p:cNvPr id="21" name="Snip Diagonal Corner Rectangle 18">
            <a:extLst>
              <a:ext uri="{FF2B5EF4-FFF2-40B4-BE49-F238E27FC236}">
                <a16:creationId xmlns:a16="http://schemas.microsoft.com/office/drawing/2014/main" id="{9F1E6C01-CE56-48FB-B0C1-482CC243D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11486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F2AA14E-BD9E-40F5-B3B6-395BFF3E3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187" r="55562" b="53641"/>
          <a:stretch/>
        </p:blipFill>
        <p:spPr>
          <a:xfrm>
            <a:off x="1270501" y="1412961"/>
            <a:ext cx="3697098" cy="4313101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5C025D-8425-4169-A8DA-DA6662324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1424" y="618066"/>
            <a:ext cx="4819653" cy="4912722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r>
              <a:rPr lang="en-US" sz="1800" dirty="0">
                <a:solidFill>
                  <a:srgbClr val="0F496F"/>
                </a:solidFill>
              </a:rPr>
              <a:t>Predecessor Systems</a:t>
            </a:r>
          </a:p>
          <a:p>
            <a:r>
              <a:rPr lang="en-US" sz="1800" dirty="0">
                <a:solidFill>
                  <a:srgbClr val="0F496F"/>
                </a:solidFill>
              </a:rPr>
              <a:t>Anonymity Technologies</a:t>
            </a:r>
          </a:p>
          <a:p>
            <a:r>
              <a:rPr lang="en-US" sz="1800" dirty="0">
                <a:solidFill>
                  <a:srgbClr val="0F496F"/>
                </a:solidFill>
              </a:rPr>
              <a:t>What are the problems?</a:t>
            </a:r>
          </a:p>
          <a:p>
            <a:r>
              <a:rPr lang="en-US" sz="1800" dirty="0">
                <a:solidFill>
                  <a:srgbClr val="0F496F"/>
                </a:solidFill>
              </a:rPr>
              <a:t>MessageVortex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Why do we need it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What are the problems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How does it work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General Idea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Message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Peer Key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Sender Key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Header</a:t>
            </a:r>
          </a:p>
          <a:p>
            <a:pPr lvl="2"/>
            <a:r>
              <a:rPr lang="en-US" dirty="0" err="1">
                <a:solidFill>
                  <a:srgbClr val="0F496F"/>
                </a:solidFill>
              </a:rPr>
              <a:t>eID</a:t>
            </a:r>
            <a:endParaRPr lang="en-US" dirty="0">
              <a:solidFill>
                <a:srgbClr val="0F496F"/>
              </a:solidFill>
            </a:endParaRPr>
          </a:p>
          <a:p>
            <a:pPr lvl="2"/>
            <a:r>
              <a:rPr lang="en-US" dirty="0">
                <a:solidFill>
                  <a:srgbClr val="0F496F"/>
                </a:solidFill>
              </a:rPr>
              <a:t>Workspace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Operations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Routing Strategies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What are its benefits</a:t>
            </a:r>
          </a:p>
          <a:p>
            <a:r>
              <a:rPr lang="en-US" dirty="0">
                <a:solidFill>
                  <a:srgbClr val="0F496F"/>
                </a:solidFill>
              </a:rPr>
              <a:t>Any Questions Left?</a:t>
            </a: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392D60-45E0-40B9-8C90-AAD5DEEB2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B80EDE-F871-46B0-9AB3-412881E85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F6E8A3-EBC1-40F1-8FCE-A53865BF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26AFFD-8905-47E9-9486-204700228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824390-77F4-4ADA-9D04-2E69B3784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9EDA7C-6260-4723-836A-6AB7804A1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784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type-1 remailer (</a:t>
            </a:r>
            <a:r>
              <a:rPr lang="en-US" sz="1800" dirty="0" err="1"/>
              <a:t>Cypherpunk</a:t>
            </a:r>
            <a:r>
              <a:rPr lang="en-US" sz="1800" dirty="0"/>
              <a:t>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>
              <a:buFontTx/>
              <a:buChar char="-"/>
            </a:pPr>
            <a:r>
              <a:rPr lang="en-US" dirty="0"/>
              <a:t>Only MV as endpoints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5184710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Type-1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 marL="0" indent="0">
              <a:buNone/>
            </a:pPr>
            <a:r>
              <a:rPr lang="en-US" dirty="0"/>
              <a:t>+ No dedicated Transport protocol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Recipient may be any Email-Address</a:t>
            </a:r>
          </a:p>
          <a:p>
            <a:pPr>
              <a:buFontTx/>
              <a:buChar char="-"/>
            </a:pPr>
            <a:r>
              <a:rPr lang="en-US" dirty="0"/>
              <a:t>Easily observable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780723" y="3142695"/>
            <a:ext cx="4544736" cy="1411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marL="0" indent="0" algn="ctr">
              <a:buNone/>
            </a:pPr>
            <a:r>
              <a:rPr lang="en-US" dirty="0"/>
              <a:t>+ No dedicated anonymity protocol</a:t>
            </a:r>
          </a:p>
          <a:p>
            <a:pPr algn="ctr">
              <a:buFontTx/>
              <a:buChar char="-"/>
            </a:pPr>
            <a:r>
              <a:rPr lang="en-US" dirty="0"/>
              <a:t>Anonymity breakable by router</a:t>
            </a:r>
          </a:p>
        </p:txBody>
      </p:sp>
    </p:spTree>
    <p:extLst>
      <p:ext uri="{BB962C8B-B14F-4D97-AF65-F5344CB8AC3E}">
        <p14:creationId xmlns:p14="http://schemas.microsoft.com/office/powerpoint/2010/main" val="469558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type-2 remailer (Mixmaster)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 marL="0" indent="0">
              <a:buNone/>
            </a:pPr>
            <a:r>
              <a:rPr lang="en-US" dirty="0"/>
              <a:t>+ Unobservable message size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5782322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Type-2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Constant message size</a:t>
            </a:r>
          </a:p>
          <a:p>
            <a:pPr marL="0" indent="0">
              <a:buNone/>
            </a:pPr>
            <a:r>
              <a:rPr lang="en-US" dirty="0"/>
              <a:t>+ No dedicated Transport protocol</a:t>
            </a:r>
          </a:p>
          <a:p>
            <a:pPr>
              <a:buFontTx/>
              <a:buChar char="-"/>
            </a:pPr>
            <a:r>
              <a:rPr lang="en-US" dirty="0"/>
              <a:t>Dedicated protocol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  <a:p>
            <a:pPr>
              <a:buFontTx/>
              <a:buChar char="-"/>
            </a:pPr>
            <a:r>
              <a:rPr lang="en-US" dirty="0"/>
              <a:t>Messages identifiable as PGP encrypted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161348" y="3329127"/>
            <a:ext cx="5869304" cy="1411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marL="0" indent="0" algn="ctr">
              <a:buNone/>
            </a:pPr>
            <a:r>
              <a:rPr lang="en-US" dirty="0"/>
              <a:t>+ Multiple message paths possible for chunks</a:t>
            </a:r>
          </a:p>
        </p:txBody>
      </p:sp>
    </p:spTree>
    <p:extLst>
      <p:ext uri="{BB962C8B-B14F-4D97-AF65-F5344CB8AC3E}">
        <p14:creationId xmlns:p14="http://schemas.microsoft.com/office/powerpoint/2010/main" val="3479413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type-3 remailer (Mixmaster)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 marL="0" indent="0">
              <a:buNone/>
            </a:pPr>
            <a:r>
              <a:rPr lang="en-US" dirty="0"/>
              <a:t>+ Unobservable message size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5782322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Type-3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Constant message size</a:t>
            </a:r>
          </a:p>
          <a:p>
            <a:pPr>
              <a:buFontTx/>
              <a:buChar char="-"/>
            </a:pPr>
            <a:r>
              <a:rPr lang="en-US" dirty="0"/>
              <a:t>Dedicated protocol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161348" y="3329127"/>
            <a:ext cx="5869304" cy="1411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marL="0" indent="0" algn="ctr">
              <a:buNone/>
            </a:pPr>
            <a:r>
              <a:rPr lang="en-US" dirty="0"/>
              <a:t>+ Multiple message paths possible for chunks</a:t>
            </a:r>
          </a:p>
        </p:txBody>
      </p:sp>
    </p:spTree>
    <p:extLst>
      <p:ext uri="{BB962C8B-B14F-4D97-AF65-F5344CB8AC3E}">
        <p14:creationId xmlns:p14="http://schemas.microsoft.com/office/powerpoint/2010/main" val="2333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Predecessor Systems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685800"/>
            <a:ext cx="4429326" cy="3615267"/>
          </a:xfrm>
        </p:spPr>
        <p:txBody>
          <a:bodyPr/>
          <a:lstStyle/>
          <a:p>
            <a:r>
              <a:rPr lang="de-DE" dirty="0" err="1"/>
              <a:t>Remailers</a:t>
            </a:r>
            <a:r>
              <a:rPr lang="de-DE" dirty="0"/>
              <a:t> (0-III)</a:t>
            </a:r>
          </a:p>
          <a:p>
            <a:pPr lvl="1"/>
            <a:r>
              <a:rPr lang="de-DE" dirty="0" err="1"/>
              <a:t>Nym</a:t>
            </a:r>
            <a:r>
              <a:rPr lang="de-DE" dirty="0"/>
              <a:t> </a:t>
            </a:r>
            <a:r>
              <a:rPr lang="de-DE" dirty="0" err="1"/>
              <a:t>Remailers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Cypherpunk</a:t>
            </a:r>
            <a:endParaRPr lang="de-DE" dirty="0"/>
          </a:p>
          <a:p>
            <a:pPr lvl="1"/>
            <a:r>
              <a:rPr lang="de-DE" dirty="0"/>
              <a:t>Mixmaster</a:t>
            </a:r>
          </a:p>
          <a:p>
            <a:pPr lvl="1"/>
            <a:r>
              <a:rPr lang="de-DE" dirty="0" err="1"/>
              <a:t>Mixminion</a:t>
            </a:r>
            <a:endParaRPr lang="de-CH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6F6D1D9-9B3E-4605-81AD-8ED998FE19B1}"/>
              </a:ext>
            </a:extLst>
          </p:cNvPr>
          <p:cNvSpPr txBox="1">
            <a:spLocks/>
          </p:cNvSpPr>
          <p:nvPr/>
        </p:nvSpPr>
        <p:spPr>
          <a:xfrm>
            <a:off x="5495278" y="685800"/>
            <a:ext cx="5656555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Onion</a:t>
            </a:r>
            <a:r>
              <a:rPr lang="de-DE" dirty="0"/>
              <a:t> Routing (SOR, Tor, I2P…)</a:t>
            </a:r>
          </a:p>
          <a:p>
            <a:r>
              <a:rPr lang="de-CH" dirty="0"/>
              <a:t>DHT (Salsa, Tarzan,…)</a:t>
            </a:r>
          </a:p>
          <a:p>
            <a:r>
              <a:rPr lang="de-CH" dirty="0"/>
              <a:t>DC-Nets (Herbivore, </a:t>
            </a:r>
            <a:r>
              <a:rPr lang="de-CH" dirty="0" err="1"/>
              <a:t>Dissent</a:t>
            </a:r>
            <a:r>
              <a:rPr lang="de-CH" dirty="0"/>
              <a:t>)</a:t>
            </a:r>
          </a:p>
          <a:p>
            <a:r>
              <a:rPr lang="de-CH" dirty="0"/>
              <a:t>Broadcast (</a:t>
            </a:r>
            <a:r>
              <a:rPr lang="de-CH" dirty="0" err="1"/>
              <a:t>Hordes</a:t>
            </a:r>
            <a:r>
              <a:rPr lang="de-CH" dirty="0"/>
              <a:t>)</a:t>
            </a:r>
          </a:p>
          <a:p>
            <a:r>
              <a:rPr lang="de-CH" dirty="0"/>
              <a:t>Distributed Storages (</a:t>
            </a:r>
            <a:r>
              <a:rPr lang="de-CH" dirty="0" err="1"/>
              <a:t>Freenet,Guntella</a:t>
            </a:r>
            <a:r>
              <a:rPr lang="de-CH" dirty="0"/>
              <a:t>(2))</a:t>
            </a:r>
          </a:p>
        </p:txBody>
      </p:sp>
    </p:spTree>
    <p:extLst>
      <p:ext uri="{BB962C8B-B14F-4D97-AF65-F5344CB8AC3E}">
        <p14:creationId xmlns:p14="http://schemas.microsoft.com/office/powerpoint/2010/main" val="172445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for Anonymity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1" y="685800"/>
            <a:ext cx="5716589" cy="36152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Distribute data</a:t>
            </a:r>
          </a:p>
          <a:p>
            <a:pPr lvl="1"/>
            <a:r>
              <a:rPr lang="en-US" dirty="0"/>
              <a:t>Across multiple nodes</a:t>
            </a:r>
          </a:p>
          <a:p>
            <a:r>
              <a:rPr lang="en-US" dirty="0"/>
              <a:t>Hide data</a:t>
            </a:r>
          </a:p>
          <a:p>
            <a:pPr lvl="1"/>
            <a:r>
              <a:rPr lang="en-US" dirty="0"/>
              <a:t>Steganography</a:t>
            </a:r>
          </a:p>
          <a:p>
            <a:pPr lvl="1"/>
            <a:r>
              <a:rPr lang="en-US" dirty="0"/>
              <a:t>Mimicking of traffic (content and size wise)</a:t>
            </a:r>
          </a:p>
          <a:p>
            <a:pPr lvl="1"/>
            <a:r>
              <a:rPr lang="en-US" dirty="0"/>
              <a:t>Side channel transmission</a:t>
            </a:r>
          </a:p>
          <a:p>
            <a:r>
              <a:rPr lang="en-US" dirty="0"/>
              <a:t>Outcurve censorship measurements</a:t>
            </a:r>
          </a:p>
          <a:p>
            <a:pPr lvl="1"/>
            <a:r>
              <a:rPr lang="en-US" dirty="0"/>
              <a:t>Use modified TCP stacks </a:t>
            </a:r>
          </a:p>
          <a:p>
            <a:pPr lvl="1"/>
            <a:r>
              <a:rPr lang="en-US" dirty="0"/>
              <a:t>Use UDP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6F6D1D9-9B3E-4605-81AD-8ED998FE19B1}"/>
              </a:ext>
            </a:extLst>
          </p:cNvPr>
          <p:cNvSpPr txBox="1">
            <a:spLocks/>
          </p:cNvSpPr>
          <p:nvPr/>
        </p:nvSpPr>
        <p:spPr>
          <a:xfrm>
            <a:off x="6722507" y="685800"/>
            <a:ext cx="4429326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1D83747-6DFC-47C5-8F70-C18D14386E07}"/>
              </a:ext>
            </a:extLst>
          </p:cNvPr>
          <p:cNvSpPr/>
          <p:nvPr/>
        </p:nvSpPr>
        <p:spPr>
          <a:xfrm rot="18903247">
            <a:off x="5983198" y="3367693"/>
            <a:ext cx="6627134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…but</a:t>
            </a:r>
          </a:p>
          <a:p>
            <a:pPr algn="ctr"/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Traffic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may</a:t>
            </a:r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</a:t>
            </a:r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observed</a:t>
            </a:r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at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any</a:t>
            </a:r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point</a:t>
            </a:r>
            <a:endParaRPr lang="de-CH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067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92F95-AD77-443F-86C9-52D4CA0F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Problems?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ACD61-E26D-4928-AFFB-68E7F154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Technology</a:t>
            </a:r>
          </a:p>
          <a:p>
            <a:pPr lvl="1"/>
            <a:r>
              <a:rPr lang="en-US" dirty="0"/>
              <a:t>A (network) packet is always visible… </a:t>
            </a:r>
          </a:p>
          <a:p>
            <a:pPr lvl="2"/>
            <a:r>
              <a:rPr lang="en-US" dirty="0"/>
              <a:t>everyone may see it.</a:t>
            </a:r>
          </a:p>
          <a:p>
            <a:pPr lvl="2"/>
            <a:r>
              <a:rPr lang="en-US" dirty="0"/>
              <a:t>everyone may analyze it.</a:t>
            </a:r>
          </a:p>
          <a:p>
            <a:pPr lvl="2"/>
            <a:r>
              <a:rPr lang="en-US" dirty="0"/>
              <a:t>everyone may forward(modified or unmodified) or keep it.</a:t>
            </a:r>
          </a:p>
          <a:p>
            <a:pPr lvl="1"/>
            <a:r>
              <a:rPr lang="en-US" dirty="0"/>
              <a:t>If we distribute data, we need to recover enough parts.</a:t>
            </a:r>
          </a:p>
          <a:p>
            <a:pPr lvl="1"/>
            <a:r>
              <a:rPr lang="en-US" dirty="0"/>
              <a:t>It is relatively easy to build something for the lab but most of the approaches (e.g., broadcast based) do not scale.</a:t>
            </a:r>
          </a:p>
          <a:p>
            <a:r>
              <a:rPr lang="en-US" dirty="0"/>
              <a:t>Juristic</a:t>
            </a:r>
          </a:p>
          <a:p>
            <a:pPr lvl="1"/>
            <a:r>
              <a:rPr lang="en-US" dirty="0"/>
              <a:t>Every jurisdiction applies their own laws</a:t>
            </a:r>
          </a:p>
          <a:p>
            <a:pPr lvl="1"/>
            <a:r>
              <a:rPr lang="en-US" dirty="0"/>
              <a:t>Laws may disagree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239095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MessageVortex </a:t>
            </a:r>
            <a:br>
              <a:rPr lang="de-CH" dirty="0"/>
            </a:br>
            <a:r>
              <a:rPr lang="de-CH" sz="1800" dirty="0" err="1"/>
              <a:t>Why</a:t>
            </a:r>
            <a:r>
              <a:rPr lang="de-CH" sz="1800" dirty="0"/>
              <a:t> do </a:t>
            </a:r>
            <a:r>
              <a:rPr lang="de-CH" sz="1800" dirty="0" err="1"/>
              <a:t>we</a:t>
            </a:r>
            <a:r>
              <a:rPr lang="de-CH" sz="1800" dirty="0"/>
              <a:t> </a:t>
            </a:r>
            <a:r>
              <a:rPr lang="de-CH" sz="1800" dirty="0" err="1"/>
              <a:t>need</a:t>
            </a:r>
            <a:r>
              <a:rPr lang="de-CH" sz="1800" dirty="0"/>
              <a:t> </a:t>
            </a:r>
            <a:r>
              <a:rPr lang="de-CH" sz="1800" dirty="0" err="1"/>
              <a:t>it</a:t>
            </a:r>
            <a:r>
              <a:rPr lang="de-CH" sz="1800" dirty="0"/>
              <a:t>?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1519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Anonymity is essential</a:t>
            </a:r>
          </a:p>
          <a:p>
            <a:pPr lvl="1"/>
            <a:r>
              <a:rPr lang="en-US" dirty="0"/>
              <a:t>Without anonymity there is no freedom of speech</a:t>
            </a:r>
          </a:p>
          <a:p>
            <a:r>
              <a:rPr lang="en-US" dirty="0"/>
              <a:t>Censoring of Anonymity technology happens today</a:t>
            </a:r>
          </a:p>
          <a:p>
            <a:pPr lvl="1"/>
            <a:r>
              <a:rPr lang="en-US" dirty="0"/>
              <a:t>China (blocks Tor, calculate citizen score)</a:t>
            </a:r>
          </a:p>
          <a:p>
            <a:pPr lvl="1"/>
            <a:r>
              <a:rPr lang="en-US" dirty="0"/>
              <a:t>Turkey (VPNs banned, Websites censored)</a:t>
            </a:r>
          </a:p>
          <a:p>
            <a:pPr lvl="1"/>
            <a:r>
              <a:rPr lang="en-US" dirty="0"/>
              <a:t>United Arab Emirates (VPN is illegal for illegal activities ;-))</a:t>
            </a:r>
          </a:p>
          <a:p>
            <a:pPr lvl="1"/>
            <a:r>
              <a:rPr lang="en-US" dirty="0"/>
              <a:t>Iran (Only Government approved VPNs are legal)</a:t>
            </a:r>
          </a:p>
          <a:p>
            <a:pPr lvl="1"/>
            <a:r>
              <a:rPr lang="en-US" dirty="0"/>
              <a:t>Egypt (Website censorship, working on banning VPNs)</a:t>
            </a:r>
          </a:p>
          <a:p>
            <a:pPr lvl="1"/>
            <a:r>
              <a:rPr lang="en-US" dirty="0"/>
              <a:t>And more … (Bahrain, Ethiopia…)</a:t>
            </a:r>
          </a:p>
          <a:p>
            <a:pPr lvl="1"/>
            <a:r>
              <a:rPr lang="en-US" dirty="0"/>
              <a:t>This is not necessarily (officially) used for censorship. It is to…</a:t>
            </a:r>
          </a:p>
          <a:p>
            <a:pPr lvl="2"/>
            <a:r>
              <a:rPr lang="en-US" dirty="0"/>
              <a:t>fight „terrorism.“</a:t>
            </a:r>
          </a:p>
          <a:p>
            <a:pPr lvl="2"/>
            <a:r>
              <a:rPr lang="en-US" dirty="0"/>
              <a:t>fight „state decomposing elements.“</a:t>
            </a:r>
          </a:p>
          <a:p>
            <a:pPr lvl="2"/>
            <a:r>
              <a:rPr lang="en-US" dirty="0"/>
              <a:t>stopping “immoral or anti-religious works.”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F04330F-FC3F-4C9E-9D5F-590EA27DF881}"/>
              </a:ext>
            </a:extLst>
          </p:cNvPr>
          <p:cNvSpPr/>
          <p:nvPr/>
        </p:nvSpPr>
        <p:spPr>
          <a:xfrm rot="18851785">
            <a:off x="4930065" y="2936557"/>
            <a:ext cx="804908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Agreement: </a:t>
            </a:r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Censorship</a:t>
            </a:r>
            <a:r>
              <a:rPr lang="de-DE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exists</a:t>
            </a:r>
            <a:r>
              <a:rPr lang="de-DE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‘</a:t>
            </a:r>
          </a:p>
          <a:p>
            <a:pPr algn="ctr"/>
            <a:r>
              <a:rPr lang="de-DE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its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GB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use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may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questionable</a:t>
            </a:r>
            <a:endParaRPr lang="de-CH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26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F50A0-71A6-4D4A-83D6-8BA3CF1B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</a:t>
            </a:r>
            <a:br>
              <a:rPr lang="de-DE" dirty="0"/>
            </a:br>
            <a:r>
              <a:rPr lang="de-DE" sz="1800" dirty="0"/>
              <a:t>The </a:t>
            </a:r>
            <a:r>
              <a:rPr lang="de-DE" sz="1800" dirty="0" err="1"/>
              <a:t>general</a:t>
            </a:r>
            <a:r>
              <a:rPr lang="de-DE" sz="1800" dirty="0"/>
              <a:t> </a:t>
            </a:r>
            <a:r>
              <a:rPr lang="de-DE" sz="1800" dirty="0" err="1"/>
              <a:t>idea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BD8C2-E07D-46D5-9BB4-FDEC51F6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9879013" cy="3615267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Send </a:t>
            </a:r>
            <a:r>
              <a:rPr lang="de-DE" dirty="0" err="1"/>
              <a:t>anonymous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endParaRPr lang="de-DE" dirty="0"/>
          </a:p>
          <a:p>
            <a:r>
              <a:rPr lang="de-DE" dirty="0" err="1"/>
              <a:t>Unobservable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outside</a:t>
            </a:r>
          </a:p>
          <a:p>
            <a:r>
              <a:rPr lang="de-DE" dirty="0" err="1"/>
              <a:t>Holistic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piggybacking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protocols</a:t>
            </a:r>
            <a:r>
              <a:rPr lang="de-DE" dirty="0"/>
              <a:t> (e.g., SMTP, XMPP)</a:t>
            </a:r>
          </a:p>
          <a:p>
            <a:r>
              <a:rPr lang="de-DE" dirty="0" err="1"/>
              <a:t>Distrust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(…)</a:t>
            </a:r>
          </a:p>
          <a:p>
            <a:pPr lvl="1"/>
            <a:r>
              <a:rPr lang="de-DE" dirty="0"/>
              <a:t>Routing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routing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controlled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routing</a:t>
            </a:r>
            <a:r>
              <a:rPr lang="de-DE" dirty="0"/>
              <a:t> block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routing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diagnoseable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routing</a:t>
            </a:r>
            <a:r>
              <a:rPr lang="de-DE" dirty="0"/>
              <a:t> block</a:t>
            </a:r>
          </a:p>
          <a:p>
            <a:r>
              <a:rPr lang="de-DE" dirty="0"/>
              <a:t>Messages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in a mix type like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/>
              <a:t>Resistent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6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3F7C5E-54C0-4060-9377-A4058D621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a </a:t>
            </a:r>
            <a:r>
              <a:rPr lang="de-DE" dirty="0" err="1"/>
              <a:t>couple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payload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recombines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payload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de-DE" dirty="0"/>
          </a:p>
          <a:p>
            <a:pPr lvl="1"/>
            <a:r>
              <a:rPr lang="de-DE" dirty="0"/>
              <a:t>Payload block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  <a:p>
            <a:r>
              <a:rPr lang="de-DE" dirty="0"/>
              <a:t>Outcome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Split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block</a:t>
            </a:r>
          </a:p>
          <a:p>
            <a:pPr lvl="1"/>
            <a:r>
              <a:rPr lang="de-DE" dirty="0" err="1"/>
              <a:t>Encrypt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decrypt</a:t>
            </a:r>
            <a:r>
              <a:rPr lang="de-DE" dirty="0"/>
              <a:t> block</a:t>
            </a:r>
          </a:p>
          <a:p>
            <a:pPr lvl="1"/>
            <a:r>
              <a:rPr lang="de-DE" dirty="0"/>
              <a:t>Add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redundancy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r>
              <a:rPr lang="de-DE" dirty="0"/>
              <a:t>Any </a:t>
            </a:r>
            <a:r>
              <a:rPr lang="de-DE" dirty="0" err="1"/>
              <a:t>payload</a:t>
            </a:r>
            <a:r>
              <a:rPr lang="de-DE" dirty="0"/>
              <a:t> block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decoy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!</a:t>
            </a:r>
          </a:p>
          <a:p>
            <a:pPr lvl="1"/>
            <a:r>
              <a:rPr lang="de-DE" dirty="0"/>
              <a:t>Even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routing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</a:t>
            </a:r>
            <a:r>
              <a:rPr lang="de-DE" dirty="0" err="1"/>
              <a:t>decoy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decoy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apart.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9BA290C-DADE-45B9-BCAC-A80419A0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</a:t>
            </a:r>
            <a:br>
              <a:rPr lang="de-DE" dirty="0"/>
            </a:br>
            <a:r>
              <a:rPr lang="de-DE" sz="1800" dirty="0"/>
              <a:t>The </a:t>
            </a:r>
            <a:r>
              <a:rPr lang="de-DE" sz="1800" dirty="0" err="1"/>
              <a:t>general</a:t>
            </a:r>
            <a:r>
              <a:rPr lang="de-DE" sz="1800" dirty="0"/>
              <a:t> </a:t>
            </a:r>
            <a:r>
              <a:rPr lang="de-DE" sz="1800" dirty="0" err="1"/>
              <a:t>idea</a:t>
            </a:r>
            <a:r>
              <a:rPr lang="de-DE" sz="1800" dirty="0"/>
              <a:t>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19775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2328</Words>
  <Application>Microsoft Office PowerPoint</Application>
  <PresentationFormat>Breitbild</PresentationFormat>
  <Paragraphs>369</Paragraphs>
  <Slides>32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Cambria Math</vt:lpstr>
      <vt:lpstr>Century Gothic</vt:lpstr>
      <vt:lpstr>Wingdings 3</vt:lpstr>
      <vt:lpstr>Segment</vt:lpstr>
      <vt:lpstr>Acrobat Document</vt:lpstr>
      <vt:lpstr>MessageVortex</vt:lpstr>
      <vt:lpstr>Some catchy intro</vt:lpstr>
      <vt:lpstr>Content</vt:lpstr>
      <vt:lpstr>Predecessor Systems</vt:lpstr>
      <vt:lpstr>Technologies for Anonymity</vt:lpstr>
      <vt:lpstr>What are the Problems?</vt:lpstr>
      <vt:lpstr>MessageVortex  Why do we need it?</vt:lpstr>
      <vt:lpstr>How does it work The general idea</vt:lpstr>
      <vt:lpstr>How does it work The general idea (2)</vt:lpstr>
      <vt:lpstr>MessageVortex How does it work?</vt:lpstr>
      <vt:lpstr>MessageVortex How does a message look like (on the transport layer)?</vt:lpstr>
      <vt:lpstr>MessageVortex How does a message look like?</vt:lpstr>
      <vt:lpstr>MessageVortex The peer key</vt:lpstr>
      <vt:lpstr>MessageVortex The sender key</vt:lpstr>
      <vt:lpstr>MessageVortex The Header</vt:lpstr>
      <vt:lpstr>MessageVortex What is an eID? What is a workspace?</vt:lpstr>
      <vt:lpstr>MessageVortex What are the available operations?</vt:lpstr>
      <vt:lpstr>MessageVortex The addRedundancy operation (1)</vt:lpstr>
      <vt:lpstr>MessageVortex The addRedundancy operation (2)</vt:lpstr>
      <vt:lpstr>MessageVortex The addRedundancy operation (3)</vt:lpstr>
      <vt:lpstr>MessageVortex The addRedundancy operation (3)</vt:lpstr>
      <vt:lpstr>MessageVortex The addRedundancy operation (4)</vt:lpstr>
      <vt:lpstr>MessageVortex The addRedundancy operation (5)</vt:lpstr>
      <vt:lpstr>MessageVortex The addRedundancy operation (5)</vt:lpstr>
      <vt:lpstr>MessageVortex The addRedundancy operation (6)</vt:lpstr>
      <vt:lpstr>MessageVortex Routing Strategies</vt:lpstr>
      <vt:lpstr>Addon SLides</vt:lpstr>
      <vt:lpstr>Comparing MessageVortex MV (Mimicking) compared to a type-0 remailer</vt:lpstr>
      <vt:lpstr>Comparing MessageVortex MV (Mimicking) compared to a type-0 remailer (Nym)</vt:lpstr>
      <vt:lpstr>Comparing MessageVortex MV (Mimicking) compared to a type-1 remailer (Cypherpunk)</vt:lpstr>
      <vt:lpstr>Comparing MessageVortex MV (Mimicking) compared to a type-2 remailer (Mixmaster)</vt:lpstr>
      <vt:lpstr>Comparing MessageVortex MV (Mimicking) compared to a type-3 remailer (Mixmaster)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Gwerder Martin</dc:creator>
  <cp:lastModifiedBy>Gwerder Martin</cp:lastModifiedBy>
  <cp:revision>102</cp:revision>
  <dcterms:created xsi:type="dcterms:W3CDTF">2020-07-16T18:11:08Z</dcterms:created>
  <dcterms:modified xsi:type="dcterms:W3CDTF">2020-08-03T15:26:54Z</dcterms:modified>
</cp:coreProperties>
</file>